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29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9" r:id="rId11"/>
    <p:sldId id="278" r:id="rId12"/>
    <p:sldId id="281" r:id="rId13"/>
    <p:sldId id="282" r:id="rId14"/>
    <p:sldId id="283" r:id="rId15"/>
    <p:sldId id="284" r:id="rId16"/>
    <p:sldId id="269" r:id="rId17"/>
    <p:sldId id="285" r:id="rId18"/>
    <p:sldId id="286" r:id="rId19"/>
    <p:sldId id="288" r:id="rId20"/>
    <p:sldId id="289" r:id="rId21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FF6600"/>
    <a:srgbClr val="83FF83"/>
    <a:srgbClr val="FFBA55"/>
    <a:srgbClr val="FF8B8B"/>
    <a:srgbClr val="CCEC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777" autoAdjust="0"/>
  </p:normalViewPr>
  <p:slideViewPr>
    <p:cSldViewPr snapToGrid="0" snapToObjects="1">
      <p:cViewPr>
        <p:scale>
          <a:sx n="69" d="100"/>
          <a:sy n="69" d="100"/>
        </p:scale>
        <p:origin x="774" y="-96"/>
      </p:cViewPr>
      <p:guideLst>
        <p:guide orient="horz" pos="218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3CB18-59A2-49E1-9551-9178B42BF1AC}" type="datetimeFigureOut">
              <a:rPr lang="hr-HR" smtClean="0"/>
              <a:t>09.01.2021.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D2037-B669-4746-AF93-04B770A5EF7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190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D2037-B669-4746-AF93-04B770A5EF76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5343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E4795-7F5F-438E-A193-9100FC28275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923206-FE1F-4E3D-A994-0A9DE313E6A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92BE9-2D01-49D2-8C91-71721DEBD64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570536"/>
            <a:ext cx="7772400" cy="783011"/>
          </a:xfrm>
        </p:spPr>
        <p:txBody>
          <a:bodyPr/>
          <a:lstStyle>
            <a:lvl1pPr marL="540000" algn="ctr">
              <a:defRPr sz="2000" b="1" baseline="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71B5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 smtClean="0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F5921-3BB1-4858-B0C3-F08C38DC7F40}" type="datetimeFigureOut">
              <a:rPr lang="sr-Latn-CS" smtClean="0"/>
              <a:pPr>
                <a:defRPr/>
              </a:pPr>
              <a:t>9.1.2021.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004C2F-0348-44B7-8CD7-22A5D7CA6258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lika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492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A7B8-B2AE-4664-AC31-248030213DA9}" type="datetimeFigureOut">
              <a:rPr lang="sr-Latn-CS" smtClean="0"/>
              <a:pPr>
                <a:defRPr/>
              </a:pPr>
              <a:t>9.1.2021.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AF3FB-7FBE-4DE9-8FBD-5EBF997F8F5D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21773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4EE76-CCF2-4B5D-AE0B-DD60D0FEFA0F}" type="datetimeFigureOut">
              <a:rPr lang="sr-Latn-CS" smtClean="0"/>
              <a:pPr>
                <a:defRPr/>
              </a:pPr>
              <a:t>9.1.2021.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BB892-0BDC-4A53-A93D-BAF83F71584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90742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E363-86EC-409C-B618-36B9CE464D00}" type="datetimeFigureOut">
              <a:rPr lang="sr-Latn-CS" smtClean="0"/>
              <a:pPr>
                <a:defRPr/>
              </a:pPr>
              <a:t>9.1.2021.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4C80-5C0C-4297-B093-5DEE04B9FE2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38360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03F8-5E76-40E4-B83B-691A6349ECC6}" type="datetimeFigureOut">
              <a:rPr lang="sr-Latn-CS" smtClean="0"/>
              <a:pPr>
                <a:defRPr/>
              </a:pPr>
              <a:t>9.1.2021.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CA423-12EF-490D-A034-CB9A8396956A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25196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8BB5-4096-4648-B530-91591482C588}" type="datetimeFigureOut">
              <a:rPr lang="sr-Latn-CS" smtClean="0"/>
              <a:pPr>
                <a:defRPr/>
              </a:pPr>
              <a:t>9.1.2021.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5E373-3B02-426D-9ECE-731B5AB86BE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190194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17F-D813-4EAD-AB2D-4BB2793B3548}" type="datetimeFigureOut">
              <a:rPr lang="sr-Latn-CS" smtClean="0"/>
              <a:pPr>
                <a:defRPr/>
              </a:pPr>
              <a:t>9.1.2021.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736224-CA90-4E1E-807B-1CA77B374D5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3060" y="6252639"/>
            <a:ext cx="2884968" cy="6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451079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5A2F-DF80-44C1-A489-87C660904377}" type="datetimeFigureOut">
              <a:rPr lang="sr-Latn-CS" smtClean="0"/>
              <a:pPr>
                <a:defRPr/>
              </a:pPr>
              <a:t>9.1.2021.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F564F-72C4-409A-8245-966DB5F9C8B9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2028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F3E6C-13D6-433F-8762-CA998710A847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 smtClean="0"/>
              <a:t>Kliknite ikonu da biste dodali  sliku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DD24-C964-47A1-8739-F51779496BA1}" type="datetimeFigureOut">
              <a:rPr lang="sr-Latn-CS" smtClean="0"/>
              <a:pPr>
                <a:defRPr/>
              </a:pPr>
              <a:t>9.1.2021.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084BB-7122-48AA-A3D4-2E4C29902DC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79151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FD5B-11B6-40D2-ADCC-79551931D72C}" type="datetimeFigureOut">
              <a:rPr lang="sr-Latn-CS" smtClean="0"/>
              <a:pPr>
                <a:defRPr/>
              </a:pPr>
              <a:t>9.1.2021.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2AF9-AA3A-400D-85F5-A2F66C7ED43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571652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BE9F-FFE1-47BF-AB4F-AD7E7DCD55DA}" type="datetimeFigureOut">
              <a:rPr lang="sr-Latn-CS" smtClean="0"/>
              <a:pPr>
                <a:defRPr/>
              </a:pPr>
              <a:t>9.1.2021.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6D36-C35F-4B62-9801-3FFCD638C1B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46648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B22F9-EBAD-4034-A8D9-FA4B74472698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9386C-26DB-4522-88E3-CD1901DC30D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2E785D-30E4-47B9-A601-6FC8E1224752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C67F9-70BA-4419-BE27-458AB183E675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BFDF4-1FC9-479A-BD64-381B93788FA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AE8B6-65F4-4C77-A3D4-72497C24658C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A9126-7024-4407-A137-BCCDBA6C98F5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r-H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r-H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91A86B2-DFD5-4594-892E-9C982CECED15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stilove teksta matrice</a:t>
            </a:r>
          </a:p>
          <a:p>
            <a:pPr lvl="1"/>
            <a:r>
              <a:rPr lang="hr-HR" altLang="sr-Latn-RS" smtClean="0"/>
              <a:t>Druga razina</a:t>
            </a:r>
          </a:p>
          <a:p>
            <a:pPr lvl="2"/>
            <a:r>
              <a:rPr lang="hr-HR" altLang="sr-Latn-RS" smtClean="0"/>
              <a:t>Treća razina</a:t>
            </a:r>
          </a:p>
          <a:p>
            <a:pPr lvl="3"/>
            <a:r>
              <a:rPr lang="hr-HR" altLang="sr-Latn-RS" smtClean="0"/>
              <a:t>Četvrta razina</a:t>
            </a:r>
          </a:p>
          <a:p>
            <a:pPr lvl="4"/>
            <a:r>
              <a:rPr lang="hr-HR" altLang="sr-Latn-RS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F8652A-47C7-4CC9-B250-F0ED239C11E0}" type="datetimeFigureOut">
              <a:rPr lang="sr-Latn-CS" smtClean="0"/>
              <a:pPr>
                <a:defRPr/>
              </a:pPr>
              <a:t>9.1.2021.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81FE9FC5-E9EB-458A-B145-1450193F645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9565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799" y="178418"/>
            <a:ext cx="7772400" cy="1470025"/>
          </a:xfrm>
        </p:spPr>
        <p:txBody>
          <a:bodyPr/>
          <a:lstStyle/>
          <a:p>
            <a:pPr marL="358775"/>
            <a:r>
              <a:rPr lang="hr-HR" altLang="sr-Latn-RS" dirty="0" smtClean="0"/>
              <a:t>5.6. OPSEG I POVRŠINA MNOGOKUTA</a:t>
            </a:r>
            <a:endParaRPr lang="hr-HR" altLang="sr-Latn-RS" dirty="0" smtClean="0"/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545690" y="1518469"/>
            <a:ext cx="8052619" cy="437515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hr-HR" dirty="0"/>
              <a:t>Opseg mnogokuta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3017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318260" y="304800"/>
            <a:ext cx="6507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ČETVEROKUTI</a:t>
            </a:r>
            <a:endParaRPr lang="hr-HR" sz="2400" dirty="0"/>
          </a:p>
        </p:txBody>
      </p:sp>
      <p:sp>
        <p:nvSpPr>
          <p:cNvPr id="3" name="Pravokutnik 2"/>
          <p:cNvSpPr/>
          <p:nvPr/>
        </p:nvSpPr>
        <p:spPr>
          <a:xfrm>
            <a:off x="1116244" y="2051779"/>
            <a:ext cx="1066800" cy="10668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TekstniOkvir 11"/>
          <p:cNvSpPr txBox="1">
            <a:spLocks noChangeArrowheads="1"/>
          </p:cNvSpPr>
          <p:nvPr/>
        </p:nvSpPr>
        <p:spPr bwMode="auto">
          <a:xfrm>
            <a:off x="1483952" y="3037186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2" name="TekstniOkvir 11"/>
          <p:cNvSpPr txBox="1">
            <a:spLocks noChangeArrowheads="1"/>
          </p:cNvSpPr>
          <p:nvPr/>
        </p:nvSpPr>
        <p:spPr bwMode="auto">
          <a:xfrm>
            <a:off x="1451524" y="1641027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3" name="TekstniOkvir 11"/>
          <p:cNvSpPr txBox="1">
            <a:spLocks noChangeArrowheads="1"/>
          </p:cNvSpPr>
          <p:nvPr/>
        </p:nvSpPr>
        <p:spPr bwMode="auto">
          <a:xfrm>
            <a:off x="2176398" y="2319513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4" name="TekstniOkvir 11"/>
          <p:cNvSpPr txBox="1">
            <a:spLocks noChangeArrowheads="1"/>
          </p:cNvSpPr>
          <p:nvPr/>
        </p:nvSpPr>
        <p:spPr bwMode="auto">
          <a:xfrm>
            <a:off x="762974" y="2354346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21" name="Pravokutnik 20"/>
          <p:cNvSpPr/>
          <p:nvPr/>
        </p:nvSpPr>
        <p:spPr>
          <a:xfrm>
            <a:off x="1956793" y="2902579"/>
            <a:ext cx="216000" cy="216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2" name="TekstniOkvir 21"/>
          <p:cNvSpPr txBox="1"/>
          <p:nvPr/>
        </p:nvSpPr>
        <p:spPr>
          <a:xfrm>
            <a:off x="3738438" y="2143372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Ime četverokuta na slici je …</a:t>
            </a:r>
            <a:endParaRPr lang="hr-HR" sz="2400" dirty="0"/>
          </a:p>
        </p:txBody>
      </p:sp>
      <p:sp>
        <p:nvSpPr>
          <p:cNvPr id="23" name="TekstniOkvir 22"/>
          <p:cNvSpPr txBox="1"/>
          <p:nvPr/>
        </p:nvSpPr>
        <p:spPr>
          <a:xfrm>
            <a:off x="3738438" y="3314084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tog četverokuta je …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24" name="TekstniOkvir 23"/>
          <p:cNvSpPr txBox="1"/>
          <p:nvPr/>
        </p:nvSpPr>
        <p:spPr>
          <a:xfrm>
            <a:off x="4104198" y="2666953"/>
            <a:ext cx="505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KVADRAT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25" name="TekstniOkvir 24"/>
          <p:cNvSpPr txBox="1"/>
          <p:nvPr/>
        </p:nvSpPr>
        <p:spPr>
          <a:xfrm>
            <a:off x="4325178" y="3899220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4</a:t>
            </a:r>
            <a:r>
              <a:rPr lang="hr-HR" sz="2800" i="1" dirty="0" smtClean="0">
                <a:solidFill>
                  <a:srgbClr val="FF0000"/>
                </a:solidFill>
              </a:rPr>
              <a:t>a</a:t>
            </a:r>
            <a:endParaRPr lang="hr-HR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84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318260" y="304800"/>
            <a:ext cx="6507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ČETVEROKUTI</a:t>
            </a:r>
            <a:endParaRPr lang="hr-HR" sz="2400" dirty="0"/>
          </a:p>
        </p:txBody>
      </p:sp>
      <p:sp>
        <p:nvSpPr>
          <p:cNvPr id="22" name="TekstniOkvir 21"/>
          <p:cNvSpPr txBox="1"/>
          <p:nvPr/>
        </p:nvSpPr>
        <p:spPr>
          <a:xfrm>
            <a:off x="3738438" y="2143372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Ime četverokuta na slici je …</a:t>
            </a:r>
            <a:endParaRPr lang="hr-HR" sz="2400" dirty="0"/>
          </a:p>
        </p:txBody>
      </p:sp>
      <p:sp>
        <p:nvSpPr>
          <p:cNvPr id="23" name="TekstniOkvir 22"/>
          <p:cNvSpPr txBox="1"/>
          <p:nvPr/>
        </p:nvSpPr>
        <p:spPr>
          <a:xfrm>
            <a:off x="3738438" y="3314084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tog četverokuta je …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24" name="TekstniOkvir 23"/>
          <p:cNvSpPr txBox="1"/>
          <p:nvPr/>
        </p:nvSpPr>
        <p:spPr>
          <a:xfrm>
            <a:off x="4104198" y="2666953"/>
            <a:ext cx="505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PRAVOKUTNIK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25" name="TekstniOkvir 24"/>
          <p:cNvSpPr txBox="1"/>
          <p:nvPr/>
        </p:nvSpPr>
        <p:spPr>
          <a:xfrm>
            <a:off x="4325178" y="3899220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2</a:t>
            </a:r>
            <a:r>
              <a:rPr lang="hr-HR" sz="2800" i="1" dirty="0" smtClean="0">
                <a:solidFill>
                  <a:srgbClr val="FF0000"/>
                </a:solidFill>
              </a:rPr>
              <a:t>a + 2b</a:t>
            </a:r>
            <a:endParaRPr lang="hr-HR" sz="2800" i="1" dirty="0">
              <a:solidFill>
                <a:srgbClr val="FF0000"/>
              </a:solidFill>
            </a:endParaRPr>
          </a:p>
        </p:txBody>
      </p:sp>
      <p:sp>
        <p:nvSpPr>
          <p:cNvPr id="15" name="Pravokutnik 14"/>
          <p:cNvSpPr/>
          <p:nvPr/>
        </p:nvSpPr>
        <p:spPr>
          <a:xfrm>
            <a:off x="577132" y="2144021"/>
            <a:ext cx="2316480" cy="7924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TekstniOkvir 11"/>
          <p:cNvSpPr txBox="1">
            <a:spLocks noChangeArrowheads="1"/>
          </p:cNvSpPr>
          <p:nvPr/>
        </p:nvSpPr>
        <p:spPr bwMode="auto">
          <a:xfrm>
            <a:off x="1569680" y="2850291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7" name="TekstniOkvir 11"/>
          <p:cNvSpPr txBox="1">
            <a:spLocks noChangeArrowheads="1"/>
          </p:cNvSpPr>
          <p:nvPr/>
        </p:nvSpPr>
        <p:spPr bwMode="auto">
          <a:xfrm>
            <a:off x="1535390" y="1750377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8" name="TekstniOkvir 11"/>
          <p:cNvSpPr txBox="1">
            <a:spLocks noChangeArrowheads="1"/>
          </p:cNvSpPr>
          <p:nvPr/>
        </p:nvSpPr>
        <p:spPr bwMode="auto">
          <a:xfrm>
            <a:off x="2876424" y="2309428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b</a:t>
            </a:r>
            <a:endParaRPr lang="hr-HR" altLang="sr-Latn-RS" sz="2400" b="1" i="1" dirty="0"/>
          </a:p>
        </p:txBody>
      </p:sp>
      <p:sp>
        <p:nvSpPr>
          <p:cNvPr id="19" name="TekstniOkvir 11"/>
          <p:cNvSpPr txBox="1">
            <a:spLocks noChangeArrowheads="1"/>
          </p:cNvSpPr>
          <p:nvPr/>
        </p:nvSpPr>
        <p:spPr bwMode="auto">
          <a:xfrm>
            <a:off x="204554" y="2299278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b</a:t>
            </a:r>
            <a:endParaRPr lang="hr-HR" altLang="sr-Latn-RS" sz="2400" b="1" i="1" dirty="0"/>
          </a:p>
        </p:txBody>
      </p:sp>
    </p:spTree>
    <p:extLst>
      <p:ext uri="{BB962C8B-B14F-4D97-AF65-F5344CB8AC3E}">
        <p14:creationId xmlns:p14="http://schemas.microsoft.com/office/powerpoint/2010/main" val="1898012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318260" y="304800"/>
            <a:ext cx="6507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ČETVEROKUTI</a:t>
            </a:r>
            <a:endParaRPr lang="hr-HR" sz="2400" dirty="0"/>
          </a:p>
        </p:txBody>
      </p:sp>
      <p:sp>
        <p:nvSpPr>
          <p:cNvPr id="22" name="TekstniOkvir 21"/>
          <p:cNvSpPr txBox="1"/>
          <p:nvPr/>
        </p:nvSpPr>
        <p:spPr>
          <a:xfrm>
            <a:off x="3738438" y="2143372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Ime četverokuta na slici je …</a:t>
            </a:r>
            <a:endParaRPr lang="hr-HR" sz="2400" dirty="0"/>
          </a:p>
        </p:txBody>
      </p:sp>
      <p:sp>
        <p:nvSpPr>
          <p:cNvPr id="23" name="TekstniOkvir 22"/>
          <p:cNvSpPr txBox="1"/>
          <p:nvPr/>
        </p:nvSpPr>
        <p:spPr>
          <a:xfrm>
            <a:off x="3738438" y="3314084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tog četverokuta je …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24" name="TekstniOkvir 23"/>
          <p:cNvSpPr txBox="1"/>
          <p:nvPr/>
        </p:nvSpPr>
        <p:spPr>
          <a:xfrm>
            <a:off x="4104198" y="2666953"/>
            <a:ext cx="505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PARALELOGRAM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25" name="TekstniOkvir 24"/>
          <p:cNvSpPr txBox="1"/>
          <p:nvPr/>
        </p:nvSpPr>
        <p:spPr>
          <a:xfrm>
            <a:off x="4325178" y="3899220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2</a:t>
            </a:r>
            <a:r>
              <a:rPr lang="hr-HR" sz="2800" i="1" dirty="0" smtClean="0">
                <a:solidFill>
                  <a:srgbClr val="FF0000"/>
                </a:solidFill>
              </a:rPr>
              <a:t>a + 2b</a:t>
            </a:r>
            <a:endParaRPr lang="hr-HR" sz="2800" i="1" dirty="0">
              <a:solidFill>
                <a:srgbClr val="FF0000"/>
              </a:solidFill>
            </a:endParaRPr>
          </a:p>
        </p:txBody>
      </p:sp>
      <p:sp>
        <p:nvSpPr>
          <p:cNvPr id="16" name="TekstniOkvir 11"/>
          <p:cNvSpPr txBox="1">
            <a:spLocks noChangeArrowheads="1"/>
          </p:cNvSpPr>
          <p:nvPr/>
        </p:nvSpPr>
        <p:spPr bwMode="auto">
          <a:xfrm>
            <a:off x="1152568" y="2873507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7" name="TekstniOkvir 11"/>
          <p:cNvSpPr txBox="1">
            <a:spLocks noChangeArrowheads="1"/>
          </p:cNvSpPr>
          <p:nvPr/>
        </p:nvSpPr>
        <p:spPr bwMode="auto">
          <a:xfrm>
            <a:off x="1615762" y="1722708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8" name="TekstniOkvir 11"/>
          <p:cNvSpPr txBox="1">
            <a:spLocks noChangeArrowheads="1"/>
          </p:cNvSpPr>
          <p:nvPr/>
        </p:nvSpPr>
        <p:spPr bwMode="auto">
          <a:xfrm>
            <a:off x="2813794" y="2309428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b</a:t>
            </a:r>
            <a:endParaRPr lang="hr-HR" altLang="sr-Latn-RS" sz="2400" b="1" i="1" dirty="0"/>
          </a:p>
        </p:txBody>
      </p:sp>
      <p:sp>
        <p:nvSpPr>
          <p:cNvPr id="19" name="TekstniOkvir 11"/>
          <p:cNvSpPr txBox="1">
            <a:spLocks noChangeArrowheads="1"/>
          </p:cNvSpPr>
          <p:nvPr/>
        </p:nvSpPr>
        <p:spPr bwMode="auto">
          <a:xfrm>
            <a:off x="204554" y="2205288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b</a:t>
            </a:r>
            <a:endParaRPr lang="hr-HR" altLang="sr-Latn-RS" sz="2400" b="1" i="1" dirty="0"/>
          </a:p>
        </p:txBody>
      </p:sp>
      <p:sp>
        <p:nvSpPr>
          <p:cNvPr id="12" name="Paralelogram 11"/>
          <p:cNvSpPr/>
          <p:nvPr/>
        </p:nvSpPr>
        <p:spPr>
          <a:xfrm>
            <a:off x="276056" y="2098300"/>
            <a:ext cx="2766060" cy="883920"/>
          </a:xfrm>
          <a:prstGeom prst="parallelogram">
            <a:avLst>
              <a:gd name="adj" fmla="val 6212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858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318260" y="304800"/>
            <a:ext cx="6507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ČETVEROKUTI</a:t>
            </a:r>
            <a:endParaRPr lang="hr-HR" sz="2400" dirty="0"/>
          </a:p>
        </p:txBody>
      </p:sp>
      <p:sp>
        <p:nvSpPr>
          <p:cNvPr id="22" name="TekstniOkvir 21"/>
          <p:cNvSpPr txBox="1"/>
          <p:nvPr/>
        </p:nvSpPr>
        <p:spPr>
          <a:xfrm>
            <a:off x="3738438" y="2143372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Ime četverokuta na slici je …</a:t>
            </a:r>
            <a:endParaRPr lang="hr-HR" sz="2400" dirty="0"/>
          </a:p>
        </p:txBody>
      </p:sp>
      <p:sp>
        <p:nvSpPr>
          <p:cNvPr id="23" name="TekstniOkvir 22"/>
          <p:cNvSpPr txBox="1"/>
          <p:nvPr/>
        </p:nvSpPr>
        <p:spPr>
          <a:xfrm>
            <a:off x="3738438" y="3314084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tog četverokuta je …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24" name="TekstniOkvir 23"/>
          <p:cNvSpPr txBox="1"/>
          <p:nvPr/>
        </p:nvSpPr>
        <p:spPr>
          <a:xfrm>
            <a:off x="4245683" y="2713455"/>
            <a:ext cx="505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ROMB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25" name="TekstniOkvir 24"/>
          <p:cNvSpPr txBox="1"/>
          <p:nvPr/>
        </p:nvSpPr>
        <p:spPr>
          <a:xfrm>
            <a:off x="4325178" y="3899220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4</a:t>
            </a:r>
            <a:r>
              <a:rPr lang="hr-HR" sz="2800" i="1" dirty="0" smtClean="0">
                <a:solidFill>
                  <a:srgbClr val="FF0000"/>
                </a:solidFill>
              </a:rPr>
              <a:t>a</a:t>
            </a:r>
            <a:endParaRPr lang="hr-HR" sz="2800" i="1" dirty="0">
              <a:solidFill>
                <a:srgbClr val="FF0000"/>
              </a:solidFill>
            </a:endParaRPr>
          </a:p>
        </p:txBody>
      </p:sp>
      <p:sp>
        <p:nvSpPr>
          <p:cNvPr id="16" name="TekstniOkvir 11"/>
          <p:cNvSpPr txBox="1">
            <a:spLocks noChangeArrowheads="1"/>
          </p:cNvSpPr>
          <p:nvPr/>
        </p:nvSpPr>
        <p:spPr bwMode="auto">
          <a:xfrm>
            <a:off x="1277733" y="3083251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7" name="TekstniOkvir 11"/>
          <p:cNvSpPr txBox="1">
            <a:spLocks noChangeArrowheads="1"/>
          </p:cNvSpPr>
          <p:nvPr/>
        </p:nvSpPr>
        <p:spPr bwMode="auto">
          <a:xfrm>
            <a:off x="1615762" y="1722708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8" name="TekstniOkvir 11"/>
          <p:cNvSpPr txBox="1">
            <a:spLocks noChangeArrowheads="1"/>
          </p:cNvSpPr>
          <p:nvPr/>
        </p:nvSpPr>
        <p:spPr bwMode="auto">
          <a:xfrm>
            <a:off x="2227792" y="2416794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9" name="TekstniOkvir 11"/>
          <p:cNvSpPr txBox="1">
            <a:spLocks noChangeArrowheads="1"/>
          </p:cNvSpPr>
          <p:nvPr/>
        </p:nvSpPr>
        <p:spPr bwMode="auto">
          <a:xfrm>
            <a:off x="698972" y="2374204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3" name="Paralelogram 12"/>
          <p:cNvSpPr/>
          <p:nvPr/>
        </p:nvSpPr>
        <p:spPr>
          <a:xfrm>
            <a:off x="812908" y="2125346"/>
            <a:ext cx="1630680" cy="1045737"/>
          </a:xfrm>
          <a:prstGeom prst="parallelogram">
            <a:avLst>
              <a:gd name="adj" fmla="val 4062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4384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318260" y="304800"/>
            <a:ext cx="6507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ČETVEROKUTI</a:t>
            </a:r>
            <a:endParaRPr lang="hr-HR" sz="2400" dirty="0"/>
          </a:p>
        </p:txBody>
      </p:sp>
      <p:sp>
        <p:nvSpPr>
          <p:cNvPr id="22" name="TekstniOkvir 21"/>
          <p:cNvSpPr txBox="1"/>
          <p:nvPr/>
        </p:nvSpPr>
        <p:spPr>
          <a:xfrm>
            <a:off x="3738438" y="2143372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Ime četverokuta na slici je …</a:t>
            </a:r>
            <a:endParaRPr lang="hr-HR" sz="2400" dirty="0"/>
          </a:p>
        </p:txBody>
      </p:sp>
      <p:sp>
        <p:nvSpPr>
          <p:cNvPr id="23" name="TekstniOkvir 22"/>
          <p:cNvSpPr txBox="1"/>
          <p:nvPr/>
        </p:nvSpPr>
        <p:spPr>
          <a:xfrm>
            <a:off x="3738438" y="3314084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tog četverokuta je …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24" name="TekstniOkvir 23"/>
          <p:cNvSpPr txBox="1"/>
          <p:nvPr/>
        </p:nvSpPr>
        <p:spPr>
          <a:xfrm>
            <a:off x="4245683" y="2713455"/>
            <a:ext cx="505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JEDNAKOKRAČNI TRAPEZ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25" name="TekstniOkvir 24"/>
          <p:cNvSpPr txBox="1"/>
          <p:nvPr/>
        </p:nvSpPr>
        <p:spPr>
          <a:xfrm>
            <a:off x="4325178" y="3899220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</a:t>
            </a:r>
            <a:r>
              <a:rPr lang="hr-HR" sz="2800" i="1" dirty="0" smtClean="0">
                <a:solidFill>
                  <a:srgbClr val="FF0000"/>
                </a:solidFill>
              </a:rPr>
              <a:t>a + 2b + d </a:t>
            </a:r>
            <a:endParaRPr lang="hr-HR" sz="2800" i="1" dirty="0">
              <a:solidFill>
                <a:srgbClr val="FF0000"/>
              </a:solidFill>
            </a:endParaRPr>
          </a:p>
        </p:txBody>
      </p:sp>
      <p:sp>
        <p:nvSpPr>
          <p:cNvPr id="12" name="Trapez 11"/>
          <p:cNvSpPr/>
          <p:nvPr/>
        </p:nvSpPr>
        <p:spPr>
          <a:xfrm>
            <a:off x="563880" y="2277621"/>
            <a:ext cx="2148840" cy="1249680"/>
          </a:xfrm>
          <a:prstGeom prst="trapezoid">
            <a:avLst>
              <a:gd name="adj" fmla="val 5061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TekstniOkvir 11"/>
          <p:cNvSpPr txBox="1">
            <a:spLocks noChangeArrowheads="1"/>
          </p:cNvSpPr>
          <p:nvPr/>
        </p:nvSpPr>
        <p:spPr bwMode="auto">
          <a:xfrm>
            <a:off x="1476706" y="1869354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/>
              <a:t>c</a:t>
            </a:r>
          </a:p>
        </p:txBody>
      </p:sp>
      <p:sp>
        <p:nvSpPr>
          <p:cNvPr id="15" name="TekstniOkvir 11"/>
          <p:cNvSpPr txBox="1">
            <a:spLocks noChangeArrowheads="1"/>
          </p:cNvSpPr>
          <p:nvPr/>
        </p:nvSpPr>
        <p:spPr bwMode="auto">
          <a:xfrm>
            <a:off x="2343236" y="2498299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b</a:t>
            </a:r>
            <a:endParaRPr lang="hr-HR" altLang="sr-Latn-RS" sz="2400" b="1" i="1" dirty="0"/>
          </a:p>
        </p:txBody>
      </p:sp>
      <p:sp>
        <p:nvSpPr>
          <p:cNvPr id="20" name="TekstniOkvir 19"/>
          <p:cNvSpPr txBox="1">
            <a:spLocks noChangeArrowheads="1"/>
          </p:cNvSpPr>
          <p:nvPr/>
        </p:nvSpPr>
        <p:spPr bwMode="auto">
          <a:xfrm>
            <a:off x="535348" y="2612297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b</a:t>
            </a:r>
            <a:endParaRPr lang="hr-HR" altLang="sr-Latn-RS" sz="2400" b="1" i="1" dirty="0"/>
          </a:p>
        </p:txBody>
      </p:sp>
      <p:sp>
        <p:nvSpPr>
          <p:cNvPr id="21" name="TekstniOkvir 11"/>
          <p:cNvSpPr txBox="1">
            <a:spLocks noChangeArrowheads="1"/>
          </p:cNvSpPr>
          <p:nvPr/>
        </p:nvSpPr>
        <p:spPr bwMode="auto">
          <a:xfrm>
            <a:off x="1472608" y="3473903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</p:spTree>
    <p:extLst>
      <p:ext uri="{BB962C8B-B14F-4D97-AF65-F5344CB8AC3E}">
        <p14:creationId xmlns:p14="http://schemas.microsoft.com/office/powerpoint/2010/main" val="347431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96"/>
          <p:cNvSpPr>
            <a:spLocks/>
          </p:cNvSpPr>
          <p:nvPr/>
        </p:nvSpPr>
        <p:spPr bwMode="auto">
          <a:xfrm>
            <a:off x="438860" y="2718556"/>
            <a:ext cx="1001713" cy="1911350"/>
          </a:xfrm>
          <a:custGeom>
            <a:avLst/>
            <a:gdLst/>
            <a:ahLst/>
            <a:cxnLst>
              <a:cxn ang="0">
                <a:pos x="385" y="1204"/>
              </a:cxn>
              <a:cxn ang="0">
                <a:pos x="631" y="0"/>
              </a:cxn>
              <a:cxn ang="0">
                <a:pos x="0" y="608"/>
              </a:cxn>
              <a:cxn ang="0">
                <a:pos x="385" y="1204"/>
              </a:cxn>
            </a:cxnLst>
            <a:rect l="0" t="0" r="r" b="b"/>
            <a:pathLst>
              <a:path w="631" h="1204">
                <a:moveTo>
                  <a:pt x="385" y="1204"/>
                </a:moveTo>
                <a:lnTo>
                  <a:pt x="631" y="0"/>
                </a:lnTo>
                <a:lnTo>
                  <a:pt x="0" y="608"/>
                </a:lnTo>
                <a:lnTo>
                  <a:pt x="385" y="1204"/>
                </a:lnTo>
                <a:close/>
              </a:path>
            </a:pathLst>
          </a:custGeom>
          <a:solidFill>
            <a:srgbClr val="FFFF00">
              <a:alpha val="50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" name="Freeform 91"/>
          <p:cNvSpPr>
            <a:spLocks/>
          </p:cNvSpPr>
          <p:nvPr/>
        </p:nvSpPr>
        <p:spPr bwMode="auto">
          <a:xfrm>
            <a:off x="1051679" y="2716141"/>
            <a:ext cx="1725613" cy="1911350"/>
          </a:xfrm>
          <a:custGeom>
            <a:avLst/>
            <a:gdLst/>
            <a:ahLst/>
            <a:cxnLst>
              <a:cxn ang="0">
                <a:pos x="0" y="1204"/>
              </a:cxn>
              <a:cxn ang="0">
                <a:pos x="1087" y="440"/>
              </a:cxn>
              <a:cxn ang="0">
                <a:pos x="246" y="0"/>
              </a:cxn>
              <a:cxn ang="0">
                <a:pos x="0" y="1204"/>
              </a:cxn>
            </a:cxnLst>
            <a:rect l="0" t="0" r="r" b="b"/>
            <a:pathLst>
              <a:path w="1087" h="1204">
                <a:moveTo>
                  <a:pt x="0" y="1204"/>
                </a:moveTo>
                <a:lnTo>
                  <a:pt x="1087" y="440"/>
                </a:lnTo>
                <a:lnTo>
                  <a:pt x="246" y="0"/>
                </a:lnTo>
                <a:lnTo>
                  <a:pt x="0" y="1204"/>
                </a:lnTo>
                <a:close/>
              </a:path>
            </a:pathLst>
          </a:custGeom>
          <a:solidFill>
            <a:srgbClr val="FFFF00">
              <a:alpha val="50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5" name="Freeform 86"/>
          <p:cNvSpPr>
            <a:spLocks/>
          </p:cNvSpPr>
          <p:nvPr/>
        </p:nvSpPr>
        <p:spPr bwMode="auto">
          <a:xfrm>
            <a:off x="1040033" y="3414533"/>
            <a:ext cx="1725613" cy="1214437"/>
          </a:xfrm>
          <a:custGeom>
            <a:avLst/>
            <a:gdLst/>
            <a:ahLst/>
            <a:cxnLst>
              <a:cxn ang="0">
                <a:pos x="0" y="765"/>
              </a:cxn>
              <a:cxn ang="0">
                <a:pos x="757" y="765"/>
              </a:cxn>
              <a:cxn ang="0">
                <a:pos x="1087" y="0"/>
              </a:cxn>
              <a:cxn ang="0">
                <a:pos x="0" y="765"/>
              </a:cxn>
            </a:cxnLst>
            <a:rect l="0" t="0" r="r" b="b"/>
            <a:pathLst>
              <a:path w="1087" h="765">
                <a:moveTo>
                  <a:pt x="0" y="765"/>
                </a:moveTo>
                <a:lnTo>
                  <a:pt x="757" y="765"/>
                </a:lnTo>
                <a:lnTo>
                  <a:pt x="1087" y="0"/>
                </a:lnTo>
                <a:lnTo>
                  <a:pt x="0" y="765"/>
                </a:lnTo>
                <a:close/>
              </a:path>
            </a:pathLst>
          </a:custGeom>
          <a:solidFill>
            <a:srgbClr val="FFFF00">
              <a:alpha val="50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grpSp>
        <p:nvGrpSpPr>
          <p:cNvPr id="20" name="Grupa 19"/>
          <p:cNvGrpSpPr/>
          <p:nvPr/>
        </p:nvGrpSpPr>
        <p:grpSpPr>
          <a:xfrm>
            <a:off x="423072" y="2692394"/>
            <a:ext cx="2374900" cy="1949450"/>
            <a:chOff x="1250950" y="3943350"/>
            <a:chExt cx="2374900" cy="1949450"/>
          </a:xfrm>
        </p:grpSpPr>
        <p:sp>
          <p:nvSpPr>
            <p:cNvPr id="21" name="Line 70"/>
            <p:cNvSpPr>
              <a:spLocks noChangeShapeType="1"/>
            </p:cNvSpPr>
            <p:nvPr/>
          </p:nvSpPr>
          <p:spPr bwMode="auto">
            <a:xfrm flipH="1">
              <a:off x="1270000" y="3962400"/>
              <a:ext cx="1001713" cy="965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22" name="Line 71"/>
            <p:cNvSpPr>
              <a:spLocks noChangeShapeType="1"/>
            </p:cNvSpPr>
            <p:nvPr/>
          </p:nvSpPr>
          <p:spPr bwMode="auto">
            <a:xfrm>
              <a:off x="2271713" y="3962400"/>
              <a:ext cx="1335088" cy="6985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23" name="Line 72"/>
            <p:cNvSpPr>
              <a:spLocks noChangeShapeType="1"/>
            </p:cNvSpPr>
            <p:nvPr/>
          </p:nvSpPr>
          <p:spPr bwMode="auto">
            <a:xfrm flipH="1">
              <a:off x="3082925" y="4660900"/>
              <a:ext cx="523875" cy="121285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24" name="Line 73"/>
            <p:cNvSpPr>
              <a:spLocks noChangeShapeType="1"/>
            </p:cNvSpPr>
            <p:nvPr/>
          </p:nvSpPr>
          <p:spPr bwMode="auto">
            <a:xfrm>
              <a:off x="1881188" y="5873750"/>
              <a:ext cx="1201738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25" name="Line 74"/>
            <p:cNvSpPr>
              <a:spLocks noChangeShapeType="1"/>
            </p:cNvSpPr>
            <p:nvPr/>
          </p:nvSpPr>
          <p:spPr bwMode="auto">
            <a:xfrm>
              <a:off x="1270000" y="4927600"/>
              <a:ext cx="611188" cy="94615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26" name="Oval 77"/>
            <p:cNvSpPr>
              <a:spLocks noChangeArrowheads="1"/>
            </p:cNvSpPr>
            <p:nvPr/>
          </p:nvSpPr>
          <p:spPr bwMode="auto">
            <a:xfrm>
              <a:off x="1862138" y="5854700"/>
              <a:ext cx="38100" cy="38100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27" name="Oval 78"/>
            <p:cNvSpPr>
              <a:spLocks noChangeArrowheads="1"/>
            </p:cNvSpPr>
            <p:nvPr/>
          </p:nvSpPr>
          <p:spPr bwMode="auto">
            <a:xfrm>
              <a:off x="3063875" y="5854700"/>
              <a:ext cx="38100" cy="38100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28" name="Oval 79"/>
            <p:cNvSpPr>
              <a:spLocks noChangeArrowheads="1"/>
            </p:cNvSpPr>
            <p:nvPr/>
          </p:nvSpPr>
          <p:spPr bwMode="auto">
            <a:xfrm>
              <a:off x="3587750" y="4641850"/>
              <a:ext cx="38100" cy="38100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29" name="Oval 80"/>
            <p:cNvSpPr>
              <a:spLocks noChangeArrowheads="1"/>
            </p:cNvSpPr>
            <p:nvPr/>
          </p:nvSpPr>
          <p:spPr bwMode="auto">
            <a:xfrm>
              <a:off x="2252663" y="3943350"/>
              <a:ext cx="38100" cy="38100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0" name="Oval 81"/>
            <p:cNvSpPr>
              <a:spLocks noChangeArrowheads="1"/>
            </p:cNvSpPr>
            <p:nvPr/>
          </p:nvSpPr>
          <p:spPr bwMode="auto">
            <a:xfrm>
              <a:off x="1250950" y="4908550"/>
              <a:ext cx="38100" cy="38100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</p:grpSp>
      <p:sp>
        <p:nvSpPr>
          <p:cNvPr id="129" name="Rectangle 17"/>
          <p:cNvSpPr>
            <a:spLocks noChangeArrowheads="1"/>
          </p:cNvSpPr>
          <p:nvPr/>
        </p:nvSpPr>
        <p:spPr bwMode="auto">
          <a:xfrm>
            <a:off x="235573" y="3523247"/>
            <a:ext cx="1538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E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0" name="Rectangle 20"/>
          <p:cNvSpPr>
            <a:spLocks noChangeArrowheads="1"/>
          </p:cNvSpPr>
          <p:nvPr/>
        </p:nvSpPr>
        <p:spPr bwMode="auto">
          <a:xfrm>
            <a:off x="1362546" y="2417021"/>
            <a:ext cx="1667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D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1" name="Rectangle 23"/>
          <p:cNvSpPr>
            <a:spLocks noChangeArrowheads="1"/>
          </p:cNvSpPr>
          <p:nvPr/>
        </p:nvSpPr>
        <p:spPr bwMode="auto">
          <a:xfrm>
            <a:off x="2827982" y="3306152"/>
            <a:ext cx="1667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2" name="Rectangle 26"/>
          <p:cNvSpPr>
            <a:spLocks noChangeArrowheads="1"/>
          </p:cNvSpPr>
          <p:nvPr/>
        </p:nvSpPr>
        <p:spPr bwMode="auto">
          <a:xfrm>
            <a:off x="2184306" y="4649742"/>
            <a:ext cx="1538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" name="Rectangle 29"/>
          <p:cNvSpPr>
            <a:spLocks noChangeArrowheads="1"/>
          </p:cNvSpPr>
          <p:nvPr/>
        </p:nvSpPr>
        <p:spPr bwMode="auto">
          <a:xfrm>
            <a:off x="959342" y="4649742"/>
            <a:ext cx="1538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5" name="TekstniOkvir 94"/>
          <p:cNvSpPr txBox="1"/>
          <p:nvPr/>
        </p:nvSpPr>
        <p:spPr>
          <a:xfrm>
            <a:off x="1318260" y="304800"/>
            <a:ext cx="6507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MNOGOKUTI </a:t>
            </a:r>
            <a:endParaRPr lang="hr-HR" sz="2400" dirty="0"/>
          </a:p>
        </p:txBody>
      </p:sp>
      <p:sp>
        <p:nvSpPr>
          <p:cNvPr id="96" name="TekstniOkvir 95"/>
          <p:cNvSpPr txBox="1"/>
          <p:nvPr/>
        </p:nvSpPr>
        <p:spPr>
          <a:xfrm>
            <a:off x="635606" y="868849"/>
            <a:ext cx="8427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OPSEG MNOGOKUTA (</a:t>
            </a:r>
            <a:r>
              <a:rPr lang="hr-HR" sz="2400" b="1" i="1" dirty="0" smtClean="0"/>
              <a:t>o</a:t>
            </a:r>
            <a:r>
              <a:rPr lang="hr-HR" sz="2400" dirty="0" smtClean="0"/>
              <a:t>) jednak je zbroju duljina svih njegovih stranica.  </a:t>
            </a:r>
            <a:endParaRPr lang="hr-HR" sz="2400" dirty="0"/>
          </a:p>
        </p:txBody>
      </p:sp>
      <p:sp>
        <p:nvSpPr>
          <p:cNvPr id="97" name="TekstniOkvir 11"/>
          <p:cNvSpPr txBox="1">
            <a:spLocks noChangeArrowheads="1"/>
          </p:cNvSpPr>
          <p:nvPr/>
        </p:nvSpPr>
        <p:spPr bwMode="auto">
          <a:xfrm>
            <a:off x="1954396" y="2623470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/>
              <a:t>c</a:t>
            </a:r>
          </a:p>
        </p:txBody>
      </p:sp>
      <p:sp>
        <p:nvSpPr>
          <p:cNvPr id="98" name="TekstniOkvir 11"/>
          <p:cNvSpPr txBox="1">
            <a:spLocks noChangeArrowheads="1"/>
          </p:cNvSpPr>
          <p:nvPr/>
        </p:nvSpPr>
        <p:spPr bwMode="auto">
          <a:xfrm>
            <a:off x="2445908" y="3860563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b</a:t>
            </a:r>
            <a:endParaRPr lang="hr-HR" altLang="sr-Latn-RS" sz="2400" b="1" i="1" dirty="0"/>
          </a:p>
        </p:txBody>
      </p:sp>
      <p:sp>
        <p:nvSpPr>
          <p:cNvPr id="99" name="TekstniOkvir 98"/>
          <p:cNvSpPr txBox="1">
            <a:spLocks noChangeArrowheads="1"/>
          </p:cNvSpPr>
          <p:nvPr/>
        </p:nvSpPr>
        <p:spPr bwMode="auto">
          <a:xfrm>
            <a:off x="535348" y="2845713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d</a:t>
            </a:r>
            <a:endParaRPr lang="hr-HR" altLang="sr-Latn-RS" sz="2400" b="1" i="1" dirty="0"/>
          </a:p>
        </p:txBody>
      </p:sp>
      <p:sp>
        <p:nvSpPr>
          <p:cNvPr id="100" name="TekstniOkvir 11"/>
          <p:cNvSpPr txBox="1">
            <a:spLocks noChangeArrowheads="1"/>
          </p:cNvSpPr>
          <p:nvPr/>
        </p:nvSpPr>
        <p:spPr bwMode="auto">
          <a:xfrm>
            <a:off x="1472608" y="4508983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01" name="TekstniOkvir 11"/>
          <p:cNvSpPr txBox="1">
            <a:spLocks noChangeArrowheads="1"/>
          </p:cNvSpPr>
          <p:nvPr/>
        </p:nvSpPr>
        <p:spPr bwMode="auto">
          <a:xfrm>
            <a:off x="460986" y="4047318"/>
            <a:ext cx="4418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e</a:t>
            </a:r>
            <a:endParaRPr lang="hr-HR" altLang="sr-Latn-RS" sz="2400" b="1" i="1" dirty="0"/>
          </a:p>
        </p:txBody>
      </p:sp>
      <p:sp>
        <p:nvSpPr>
          <p:cNvPr id="102" name="TekstniOkvir 101"/>
          <p:cNvSpPr txBox="1"/>
          <p:nvPr/>
        </p:nvSpPr>
        <p:spPr>
          <a:xfrm>
            <a:off x="3738438" y="2143372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Mnogokut na slici je …</a:t>
            </a:r>
            <a:endParaRPr lang="hr-HR" sz="2400" dirty="0"/>
          </a:p>
        </p:txBody>
      </p:sp>
      <p:sp>
        <p:nvSpPr>
          <p:cNvPr id="103" name="TekstniOkvir 102"/>
          <p:cNvSpPr txBox="1"/>
          <p:nvPr/>
        </p:nvSpPr>
        <p:spPr>
          <a:xfrm>
            <a:off x="3738438" y="3314084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tog mnogokuta je …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104" name="TekstniOkvir 103"/>
          <p:cNvSpPr txBox="1"/>
          <p:nvPr/>
        </p:nvSpPr>
        <p:spPr>
          <a:xfrm>
            <a:off x="4245683" y="2713455"/>
            <a:ext cx="505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PETEROKUT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05" name="TekstniOkvir 104"/>
          <p:cNvSpPr txBox="1"/>
          <p:nvPr/>
        </p:nvSpPr>
        <p:spPr>
          <a:xfrm>
            <a:off x="4325178" y="3899220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</a:t>
            </a:r>
            <a:r>
              <a:rPr lang="hr-HR" sz="2800" i="1" dirty="0" smtClean="0">
                <a:solidFill>
                  <a:srgbClr val="FF0000"/>
                </a:solidFill>
              </a:rPr>
              <a:t>a + b + c + d + e </a:t>
            </a:r>
            <a:endParaRPr lang="hr-HR" sz="28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03" grpId="0"/>
      <p:bldP spid="104" grpId="0"/>
      <p:bldP spid="10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a 42"/>
          <p:cNvGrpSpPr/>
          <p:nvPr/>
        </p:nvGrpSpPr>
        <p:grpSpPr>
          <a:xfrm>
            <a:off x="685381" y="2401721"/>
            <a:ext cx="2989269" cy="2553778"/>
            <a:chOff x="344352" y="2779243"/>
            <a:chExt cx="2989269" cy="2553778"/>
          </a:xfrm>
        </p:grpSpPr>
        <p:sp>
          <p:nvSpPr>
            <p:cNvPr id="2" name="Freeform 86"/>
            <p:cNvSpPr>
              <a:spLocks/>
            </p:cNvSpPr>
            <p:nvPr/>
          </p:nvSpPr>
          <p:spPr bwMode="auto">
            <a:xfrm>
              <a:off x="470786" y="3117218"/>
              <a:ext cx="2003425" cy="1003300"/>
            </a:xfrm>
            <a:custGeom>
              <a:avLst/>
              <a:gdLst/>
              <a:ahLst/>
              <a:cxnLst>
                <a:cxn ang="0">
                  <a:pos x="0" y="632"/>
                </a:cxn>
                <a:cxn ang="0">
                  <a:pos x="1262" y="0"/>
                </a:cxn>
                <a:cxn ang="0">
                  <a:pos x="361" y="84"/>
                </a:cxn>
                <a:cxn ang="0">
                  <a:pos x="0" y="632"/>
                </a:cxn>
              </a:cxnLst>
              <a:rect l="0" t="0" r="r" b="b"/>
              <a:pathLst>
                <a:path w="1262" h="632">
                  <a:moveTo>
                    <a:pt x="0" y="632"/>
                  </a:moveTo>
                  <a:lnTo>
                    <a:pt x="1262" y="0"/>
                  </a:lnTo>
                  <a:lnTo>
                    <a:pt x="361" y="84"/>
                  </a:lnTo>
                  <a:lnTo>
                    <a:pt x="0" y="632"/>
                  </a:lnTo>
                  <a:close/>
                </a:path>
              </a:pathLst>
            </a:custGeom>
            <a:solidFill>
              <a:srgbClr val="92D0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3" name="Freeform 87"/>
            <p:cNvSpPr>
              <a:spLocks/>
            </p:cNvSpPr>
            <p:nvPr/>
          </p:nvSpPr>
          <p:spPr bwMode="auto">
            <a:xfrm>
              <a:off x="470786" y="3117218"/>
              <a:ext cx="2651125" cy="1003300"/>
            </a:xfrm>
            <a:custGeom>
              <a:avLst/>
              <a:gdLst/>
              <a:ahLst/>
              <a:cxnLst>
                <a:cxn ang="0">
                  <a:pos x="0" y="632"/>
                </a:cxn>
                <a:cxn ang="0">
                  <a:pos x="1670" y="632"/>
                </a:cxn>
                <a:cxn ang="0">
                  <a:pos x="1262" y="0"/>
                </a:cxn>
                <a:cxn ang="0">
                  <a:pos x="0" y="632"/>
                </a:cxn>
              </a:cxnLst>
              <a:rect l="0" t="0" r="r" b="b"/>
              <a:pathLst>
                <a:path w="1670" h="632">
                  <a:moveTo>
                    <a:pt x="0" y="632"/>
                  </a:moveTo>
                  <a:lnTo>
                    <a:pt x="1670" y="632"/>
                  </a:lnTo>
                  <a:lnTo>
                    <a:pt x="1262" y="0"/>
                  </a:lnTo>
                  <a:lnTo>
                    <a:pt x="0" y="632"/>
                  </a:lnTo>
                  <a:close/>
                </a:path>
              </a:pathLst>
            </a:custGeom>
            <a:solidFill>
              <a:srgbClr val="92D0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4" name="Freeform 88"/>
            <p:cNvSpPr>
              <a:spLocks/>
            </p:cNvSpPr>
            <p:nvPr/>
          </p:nvSpPr>
          <p:spPr bwMode="auto">
            <a:xfrm>
              <a:off x="458651" y="4108883"/>
              <a:ext cx="2651125" cy="8413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62" y="530"/>
                </a:cxn>
                <a:cxn ang="0">
                  <a:pos x="1670" y="0"/>
                </a:cxn>
                <a:cxn ang="0">
                  <a:pos x="0" y="0"/>
                </a:cxn>
              </a:cxnLst>
              <a:rect l="0" t="0" r="r" b="b"/>
              <a:pathLst>
                <a:path w="1670" h="530">
                  <a:moveTo>
                    <a:pt x="0" y="0"/>
                  </a:moveTo>
                  <a:lnTo>
                    <a:pt x="1262" y="530"/>
                  </a:lnTo>
                  <a:lnTo>
                    <a:pt x="16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5" name="Freeform 89"/>
            <p:cNvSpPr>
              <a:spLocks/>
            </p:cNvSpPr>
            <p:nvPr/>
          </p:nvSpPr>
          <p:spPr bwMode="auto">
            <a:xfrm>
              <a:off x="508939" y="4120518"/>
              <a:ext cx="2003425" cy="8413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3" y="530"/>
                </a:cxn>
                <a:cxn ang="0">
                  <a:pos x="1262" y="530"/>
                </a:cxn>
                <a:cxn ang="0">
                  <a:pos x="0" y="0"/>
                </a:cxn>
              </a:cxnLst>
              <a:rect l="0" t="0" r="r" b="b"/>
              <a:pathLst>
                <a:path w="1262" h="530">
                  <a:moveTo>
                    <a:pt x="0" y="0"/>
                  </a:moveTo>
                  <a:lnTo>
                    <a:pt x="643" y="530"/>
                  </a:lnTo>
                  <a:lnTo>
                    <a:pt x="1262" y="5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1479414" y="4953607"/>
              <a:ext cx="981075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 flipH="1">
              <a:off x="2460489" y="4113820"/>
              <a:ext cx="649288" cy="8397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2460489" y="3110520"/>
              <a:ext cx="649288" cy="10033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H="1">
              <a:off x="1030151" y="3110520"/>
              <a:ext cx="1430338" cy="13335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 flipH="1">
              <a:off x="458651" y="3243870"/>
              <a:ext cx="571500" cy="86995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458651" y="4113820"/>
              <a:ext cx="1020763" cy="8397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grpSp>
          <p:nvGrpSpPr>
            <p:cNvPr id="12" name="Group 19"/>
            <p:cNvGrpSpPr>
              <a:grpSpLocks/>
            </p:cNvGrpSpPr>
            <p:nvPr/>
          </p:nvGrpSpPr>
          <p:grpSpPr bwMode="auto">
            <a:xfrm>
              <a:off x="1365117" y="4934558"/>
              <a:ext cx="242888" cy="398463"/>
              <a:chOff x="925" y="3544"/>
              <a:chExt cx="153" cy="251"/>
            </a:xfrm>
          </p:grpSpPr>
          <p:sp>
            <p:nvSpPr>
              <p:cNvPr id="13" name="Oval 16"/>
              <p:cNvSpPr>
                <a:spLocks noChangeArrowheads="1"/>
              </p:cNvSpPr>
              <p:nvPr/>
            </p:nvSpPr>
            <p:spPr bwMode="auto">
              <a:xfrm>
                <a:off x="985" y="3544"/>
                <a:ext cx="24" cy="24"/>
              </a:xfrm>
              <a:prstGeom prst="ellipse">
                <a:avLst/>
              </a:prstGeom>
              <a:solidFill>
                <a:schemeClr val="bg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i="1"/>
              </a:p>
            </p:txBody>
          </p:sp>
          <p:sp>
            <p:nvSpPr>
              <p:cNvPr id="14" name="Rectangle 17"/>
              <p:cNvSpPr>
                <a:spLocks noChangeArrowheads="1"/>
              </p:cNvSpPr>
              <p:nvPr/>
            </p:nvSpPr>
            <p:spPr bwMode="auto">
              <a:xfrm>
                <a:off x="925" y="3586"/>
                <a:ext cx="97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8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A</a:t>
                </a:r>
                <a:endParaRPr kumimoji="0" lang="sr-Latn-CS" sz="1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5" name="Rectangle 18"/>
              <p:cNvSpPr>
                <a:spLocks noChangeArrowheads="1"/>
              </p:cNvSpPr>
              <p:nvPr/>
            </p:nvSpPr>
            <p:spPr bwMode="auto">
              <a:xfrm>
                <a:off x="1015" y="3659"/>
                <a:ext cx="6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4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2</a:t>
                </a:r>
                <a:endParaRPr kumimoji="0" lang="sr-Latn-CS" sz="1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6" name="Group 23"/>
            <p:cNvGrpSpPr>
              <a:grpSpLocks/>
            </p:cNvGrpSpPr>
            <p:nvPr/>
          </p:nvGrpSpPr>
          <p:grpSpPr bwMode="auto">
            <a:xfrm>
              <a:off x="2393819" y="4934558"/>
              <a:ext cx="242888" cy="398463"/>
              <a:chOff x="1573" y="3544"/>
              <a:chExt cx="153" cy="251"/>
            </a:xfrm>
          </p:grpSpPr>
          <p:sp>
            <p:nvSpPr>
              <p:cNvPr id="17" name="Oval 20"/>
              <p:cNvSpPr>
                <a:spLocks noChangeArrowheads="1"/>
              </p:cNvSpPr>
              <p:nvPr/>
            </p:nvSpPr>
            <p:spPr bwMode="auto">
              <a:xfrm>
                <a:off x="1603" y="3544"/>
                <a:ext cx="24" cy="24"/>
              </a:xfrm>
              <a:prstGeom prst="ellipse">
                <a:avLst/>
              </a:prstGeom>
              <a:solidFill>
                <a:schemeClr val="bg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i="1"/>
              </a:p>
            </p:txBody>
          </p:sp>
          <p:sp>
            <p:nvSpPr>
              <p:cNvPr id="18" name="Rectangle 21"/>
              <p:cNvSpPr>
                <a:spLocks noChangeArrowheads="1"/>
              </p:cNvSpPr>
              <p:nvPr/>
            </p:nvSpPr>
            <p:spPr bwMode="auto">
              <a:xfrm>
                <a:off x="1573" y="3586"/>
                <a:ext cx="97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8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A</a:t>
                </a:r>
                <a:endParaRPr kumimoji="0" lang="sr-Latn-C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9" name="Rectangle 22"/>
              <p:cNvSpPr>
                <a:spLocks noChangeArrowheads="1"/>
              </p:cNvSpPr>
              <p:nvPr/>
            </p:nvSpPr>
            <p:spPr bwMode="auto">
              <a:xfrm>
                <a:off x="1663" y="3659"/>
                <a:ext cx="6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4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3</a:t>
                </a:r>
                <a:endParaRPr kumimoji="0" lang="sr-Latn-CS" sz="1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20" name="Group 27"/>
            <p:cNvGrpSpPr>
              <a:grpSpLocks/>
            </p:cNvGrpSpPr>
            <p:nvPr/>
          </p:nvGrpSpPr>
          <p:grpSpPr bwMode="auto">
            <a:xfrm>
              <a:off x="3090733" y="4094770"/>
              <a:ext cx="242888" cy="396875"/>
              <a:chOff x="2012" y="3015"/>
              <a:chExt cx="153" cy="250"/>
            </a:xfrm>
          </p:grpSpPr>
          <p:sp>
            <p:nvSpPr>
              <p:cNvPr id="21" name="Oval 24"/>
              <p:cNvSpPr>
                <a:spLocks noChangeArrowheads="1"/>
              </p:cNvSpPr>
              <p:nvPr/>
            </p:nvSpPr>
            <p:spPr bwMode="auto">
              <a:xfrm>
                <a:off x="2012" y="3015"/>
                <a:ext cx="24" cy="24"/>
              </a:xfrm>
              <a:prstGeom prst="ellipse">
                <a:avLst/>
              </a:prstGeom>
              <a:solidFill>
                <a:schemeClr val="bg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i="1"/>
              </a:p>
            </p:txBody>
          </p:sp>
          <p:sp>
            <p:nvSpPr>
              <p:cNvPr id="22" name="Rectangle 25"/>
              <p:cNvSpPr>
                <a:spLocks noChangeArrowheads="1"/>
              </p:cNvSpPr>
              <p:nvPr/>
            </p:nvSpPr>
            <p:spPr bwMode="auto">
              <a:xfrm>
                <a:off x="2012" y="3057"/>
                <a:ext cx="97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8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A</a:t>
                </a:r>
                <a:endParaRPr kumimoji="0" lang="sr-Latn-CS" sz="1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2102" y="3129"/>
                <a:ext cx="6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4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4</a:t>
                </a:r>
                <a:endParaRPr kumimoji="0" lang="sr-Latn-C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24" name="Group 31"/>
            <p:cNvGrpSpPr>
              <a:grpSpLocks/>
            </p:cNvGrpSpPr>
            <p:nvPr/>
          </p:nvGrpSpPr>
          <p:grpSpPr bwMode="auto">
            <a:xfrm>
              <a:off x="2441444" y="2832707"/>
              <a:ext cx="242888" cy="330200"/>
              <a:chOff x="1603" y="2220"/>
              <a:chExt cx="153" cy="208"/>
            </a:xfrm>
          </p:grpSpPr>
          <p:sp>
            <p:nvSpPr>
              <p:cNvPr id="25" name="Oval 28"/>
              <p:cNvSpPr>
                <a:spLocks noChangeArrowheads="1"/>
              </p:cNvSpPr>
              <p:nvPr/>
            </p:nvSpPr>
            <p:spPr bwMode="auto">
              <a:xfrm>
                <a:off x="1603" y="2383"/>
                <a:ext cx="24" cy="24"/>
              </a:xfrm>
              <a:prstGeom prst="ellipse">
                <a:avLst/>
              </a:prstGeom>
              <a:solidFill>
                <a:schemeClr val="bg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i="1"/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1603" y="2220"/>
                <a:ext cx="97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8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A</a:t>
                </a:r>
                <a:endParaRPr kumimoji="0" lang="sr-Latn-CS" sz="1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1693" y="2292"/>
                <a:ext cx="6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4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5</a:t>
                </a:r>
                <a:endParaRPr kumimoji="0" lang="sr-Latn-C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28" name="Group 35"/>
            <p:cNvGrpSpPr>
              <a:grpSpLocks/>
            </p:cNvGrpSpPr>
            <p:nvPr/>
          </p:nvGrpSpPr>
          <p:grpSpPr bwMode="auto">
            <a:xfrm>
              <a:off x="849182" y="2861282"/>
              <a:ext cx="242889" cy="401638"/>
              <a:chOff x="600" y="2238"/>
              <a:chExt cx="153" cy="253"/>
            </a:xfrm>
          </p:grpSpPr>
          <p:sp>
            <p:nvSpPr>
              <p:cNvPr id="29" name="Oval 32"/>
              <p:cNvSpPr>
                <a:spLocks noChangeArrowheads="1"/>
              </p:cNvSpPr>
              <p:nvPr/>
            </p:nvSpPr>
            <p:spPr bwMode="auto">
              <a:xfrm>
                <a:off x="702" y="2467"/>
                <a:ext cx="24" cy="24"/>
              </a:xfrm>
              <a:prstGeom prst="ellipse">
                <a:avLst/>
              </a:prstGeom>
              <a:solidFill>
                <a:schemeClr val="bg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i="1"/>
              </a:p>
            </p:txBody>
          </p:sp>
          <p:sp>
            <p:nvSpPr>
              <p:cNvPr id="30" name="Rectangle 33"/>
              <p:cNvSpPr>
                <a:spLocks noChangeArrowheads="1"/>
              </p:cNvSpPr>
              <p:nvPr/>
            </p:nvSpPr>
            <p:spPr bwMode="auto">
              <a:xfrm>
                <a:off x="600" y="2238"/>
                <a:ext cx="97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8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A</a:t>
                </a:r>
                <a:endParaRPr kumimoji="0" lang="sr-Latn-CS" sz="1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1" name="Rectangle 34"/>
              <p:cNvSpPr>
                <a:spLocks noChangeArrowheads="1"/>
              </p:cNvSpPr>
              <p:nvPr/>
            </p:nvSpPr>
            <p:spPr bwMode="auto">
              <a:xfrm>
                <a:off x="690" y="2310"/>
                <a:ext cx="6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4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6</a:t>
                </a:r>
                <a:endParaRPr kumimoji="0" lang="sr-Latn-CS" sz="1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32" name="Group 39"/>
            <p:cNvGrpSpPr>
              <a:grpSpLocks/>
            </p:cNvGrpSpPr>
            <p:nvPr/>
          </p:nvGrpSpPr>
          <p:grpSpPr bwMode="auto">
            <a:xfrm>
              <a:off x="344352" y="4094770"/>
              <a:ext cx="242888" cy="396875"/>
              <a:chOff x="282" y="3015"/>
              <a:chExt cx="153" cy="250"/>
            </a:xfrm>
          </p:grpSpPr>
          <p:sp>
            <p:nvSpPr>
              <p:cNvPr id="33" name="Oval 36"/>
              <p:cNvSpPr>
                <a:spLocks noChangeArrowheads="1"/>
              </p:cNvSpPr>
              <p:nvPr/>
            </p:nvSpPr>
            <p:spPr bwMode="auto">
              <a:xfrm>
                <a:off x="342" y="3015"/>
                <a:ext cx="24" cy="24"/>
              </a:xfrm>
              <a:prstGeom prst="ellipse">
                <a:avLst/>
              </a:prstGeom>
              <a:solidFill>
                <a:schemeClr val="bg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r-HR" i="1"/>
              </a:p>
            </p:txBody>
          </p:sp>
          <p:sp>
            <p:nvSpPr>
              <p:cNvPr id="34" name="Rectangle 37"/>
              <p:cNvSpPr>
                <a:spLocks noChangeArrowheads="1"/>
              </p:cNvSpPr>
              <p:nvPr/>
            </p:nvSpPr>
            <p:spPr bwMode="auto">
              <a:xfrm>
                <a:off x="282" y="3057"/>
                <a:ext cx="97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8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A</a:t>
                </a:r>
                <a:endParaRPr kumimoji="0" lang="sr-Latn-C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5" name="Rectangle 38"/>
              <p:cNvSpPr>
                <a:spLocks noChangeArrowheads="1"/>
              </p:cNvSpPr>
              <p:nvPr/>
            </p:nvSpPr>
            <p:spPr bwMode="auto">
              <a:xfrm>
                <a:off x="372" y="3129"/>
                <a:ext cx="6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r-Latn-CS" sz="14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</a:rPr>
                  <a:t>1</a:t>
                </a:r>
                <a:endParaRPr kumimoji="0" lang="sr-Latn-C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36" name="TekstniOkvir 11"/>
            <p:cNvSpPr txBox="1">
              <a:spLocks noChangeArrowheads="1"/>
            </p:cNvSpPr>
            <p:nvPr/>
          </p:nvSpPr>
          <p:spPr bwMode="auto">
            <a:xfrm>
              <a:off x="2728811" y="3266311"/>
              <a:ext cx="5843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b="1" i="1" dirty="0"/>
                <a:t>c</a:t>
              </a:r>
            </a:p>
          </p:txBody>
        </p:sp>
        <p:sp>
          <p:nvSpPr>
            <p:cNvPr id="37" name="TekstniOkvir 11"/>
            <p:cNvSpPr txBox="1">
              <a:spLocks noChangeArrowheads="1"/>
            </p:cNvSpPr>
            <p:nvPr/>
          </p:nvSpPr>
          <p:spPr bwMode="auto">
            <a:xfrm>
              <a:off x="2711930" y="4399999"/>
              <a:ext cx="33138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b="1" i="1" dirty="0" smtClean="0"/>
                <a:t>b</a:t>
              </a:r>
              <a:endParaRPr lang="hr-HR" altLang="sr-Latn-RS" sz="2400" b="1" i="1" dirty="0"/>
            </a:p>
          </p:txBody>
        </p:sp>
        <p:sp>
          <p:nvSpPr>
            <p:cNvPr id="38" name="TekstniOkvir 37"/>
            <p:cNvSpPr txBox="1">
              <a:spLocks noChangeArrowheads="1"/>
            </p:cNvSpPr>
            <p:nvPr/>
          </p:nvSpPr>
          <p:spPr bwMode="auto">
            <a:xfrm>
              <a:off x="1411348" y="2779243"/>
              <a:ext cx="33138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b="1" i="1" dirty="0" smtClean="0"/>
                <a:t>d</a:t>
              </a:r>
              <a:endParaRPr lang="hr-HR" altLang="sr-Latn-RS" sz="2400" b="1" i="1" dirty="0"/>
            </a:p>
          </p:txBody>
        </p:sp>
        <p:sp>
          <p:nvSpPr>
            <p:cNvPr id="39" name="TekstniOkvir 11"/>
            <p:cNvSpPr txBox="1">
              <a:spLocks noChangeArrowheads="1"/>
            </p:cNvSpPr>
            <p:nvPr/>
          </p:nvSpPr>
          <p:spPr bwMode="auto">
            <a:xfrm>
              <a:off x="1798428" y="4817587"/>
              <a:ext cx="33138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b="1" i="1" dirty="0" smtClean="0"/>
                <a:t>a</a:t>
              </a:r>
              <a:endParaRPr lang="hr-HR" altLang="sr-Latn-RS" sz="2400" b="1" i="1" dirty="0"/>
            </a:p>
          </p:txBody>
        </p:sp>
        <p:sp>
          <p:nvSpPr>
            <p:cNvPr id="40" name="TekstniOkvir 11"/>
            <p:cNvSpPr txBox="1">
              <a:spLocks noChangeArrowheads="1"/>
            </p:cNvSpPr>
            <p:nvPr/>
          </p:nvSpPr>
          <p:spPr bwMode="auto">
            <a:xfrm>
              <a:off x="370731" y="3379186"/>
              <a:ext cx="44181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b="1" i="1" dirty="0" smtClean="0"/>
                <a:t>e</a:t>
              </a:r>
              <a:endParaRPr lang="hr-HR" altLang="sr-Latn-RS" sz="2400" b="1" i="1" dirty="0"/>
            </a:p>
          </p:txBody>
        </p:sp>
        <p:sp>
          <p:nvSpPr>
            <p:cNvPr id="42" name="TekstniOkvir 11"/>
            <p:cNvSpPr txBox="1">
              <a:spLocks noChangeArrowheads="1"/>
            </p:cNvSpPr>
            <p:nvPr/>
          </p:nvSpPr>
          <p:spPr bwMode="auto">
            <a:xfrm>
              <a:off x="685381" y="4444014"/>
              <a:ext cx="44181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b="1" i="1" dirty="0" smtClean="0"/>
                <a:t>f</a:t>
              </a:r>
              <a:endParaRPr lang="hr-HR" altLang="sr-Latn-RS" sz="2400" b="1" i="1" dirty="0"/>
            </a:p>
          </p:txBody>
        </p:sp>
      </p:grpSp>
      <p:sp>
        <p:nvSpPr>
          <p:cNvPr id="44" name="TekstniOkvir 43"/>
          <p:cNvSpPr txBox="1"/>
          <p:nvPr/>
        </p:nvSpPr>
        <p:spPr>
          <a:xfrm>
            <a:off x="4444015" y="2508863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Mnogokut na slici je …</a:t>
            </a:r>
            <a:endParaRPr lang="hr-HR" sz="2400" dirty="0"/>
          </a:p>
        </p:txBody>
      </p:sp>
      <p:sp>
        <p:nvSpPr>
          <p:cNvPr id="45" name="TekstniOkvir 44"/>
          <p:cNvSpPr txBox="1"/>
          <p:nvPr/>
        </p:nvSpPr>
        <p:spPr>
          <a:xfrm>
            <a:off x="4444015" y="3679575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tog mnogokuta je …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46" name="TekstniOkvir 45"/>
          <p:cNvSpPr txBox="1"/>
          <p:nvPr/>
        </p:nvSpPr>
        <p:spPr>
          <a:xfrm>
            <a:off x="4951260" y="3078946"/>
            <a:ext cx="505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ŠESTEROKUT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47" name="TekstniOkvir 46"/>
          <p:cNvSpPr txBox="1"/>
          <p:nvPr/>
        </p:nvSpPr>
        <p:spPr>
          <a:xfrm>
            <a:off x="5030755" y="4264711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</a:t>
            </a:r>
            <a:r>
              <a:rPr lang="hr-HR" sz="2800" i="1" dirty="0" smtClean="0">
                <a:solidFill>
                  <a:srgbClr val="FF0000"/>
                </a:solidFill>
              </a:rPr>
              <a:t>a + b + c + d + e + f </a:t>
            </a:r>
            <a:endParaRPr lang="hr-HR" sz="2800" i="1" dirty="0">
              <a:solidFill>
                <a:srgbClr val="FF0000"/>
              </a:solidFill>
            </a:endParaRPr>
          </a:p>
        </p:txBody>
      </p:sp>
      <p:sp>
        <p:nvSpPr>
          <p:cNvPr id="48" name="TekstniOkvir 47"/>
          <p:cNvSpPr txBox="1"/>
          <p:nvPr/>
        </p:nvSpPr>
        <p:spPr>
          <a:xfrm>
            <a:off x="635606" y="868849"/>
            <a:ext cx="8427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OPSEG MNOGOKUTA (</a:t>
            </a:r>
            <a:r>
              <a:rPr lang="hr-HR" sz="2400" b="1" i="1" dirty="0" smtClean="0"/>
              <a:t>o</a:t>
            </a:r>
            <a:r>
              <a:rPr lang="hr-HR" sz="2400" dirty="0" smtClean="0"/>
              <a:t>) jednak je zbroju duljina svih njegovih stranica. 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56900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  <p:bldP spid="4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6"/>
          <p:cNvSpPr>
            <a:spLocks/>
          </p:cNvSpPr>
          <p:nvPr/>
        </p:nvSpPr>
        <p:spPr bwMode="auto">
          <a:xfrm>
            <a:off x="894637" y="2249565"/>
            <a:ext cx="731426" cy="1484459"/>
          </a:xfrm>
          <a:custGeom>
            <a:avLst/>
            <a:gdLst/>
            <a:ahLst/>
            <a:cxnLst>
              <a:cxn ang="0">
                <a:pos x="0" y="325"/>
              </a:cxn>
              <a:cxn ang="0">
                <a:pos x="282" y="0"/>
              </a:cxn>
              <a:cxn ang="0">
                <a:pos x="36" y="602"/>
              </a:cxn>
              <a:cxn ang="0">
                <a:pos x="0" y="325"/>
              </a:cxn>
            </a:cxnLst>
            <a:rect l="0" t="0" r="r" b="b"/>
            <a:pathLst>
              <a:path w="282" h="602">
                <a:moveTo>
                  <a:pt x="0" y="325"/>
                </a:moveTo>
                <a:lnTo>
                  <a:pt x="282" y="0"/>
                </a:lnTo>
                <a:lnTo>
                  <a:pt x="36" y="602"/>
                </a:lnTo>
                <a:lnTo>
                  <a:pt x="0" y="325"/>
                </a:lnTo>
                <a:close/>
              </a:path>
            </a:pathLst>
          </a:custGeom>
          <a:solidFill>
            <a:srgbClr val="00B0F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" name="Freeform 79"/>
          <p:cNvSpPr>
            <a:spLocks/>
          </p:cNvSpPr>
          <p:nvPr/>
        </p:nvSpPr>
        <p:spPr bwMode="auto">
          <a:xfrm>
            <a:off x="962959" y="2959636"/>
            <a:ext cx="2150184" cy="845795"/>
          </a:xfrm>
          <a:custGeom>
            <a:avLst/>
            <a:gdLst/>
            <a:ahLst/>
            <a:cxnLst>
              <a:cxn ang="0">
                <a:pos x="829" y="343"/>
              </a:cxn>
              <a:cxn ang="0">
                <a:pos x="0" y="319"/>
              </a:cxn>
              <a:cxn ang="0">
                <a:pos x="817" y="0"/>
              </a:cxn>
              <a:cxn ang="0">
                <a:pos x="829" y="343"/>
              </a:cxn>
            </a:cxnLst>
            <a:rect l="0" t="0" r="r" b="b"/>
            <a:pathLst>
              <a:path w="829" h="343">
                <a:moveTo>
                  <a:pt x="829" y="343"/>
                </a:moveTo>
                <a:lnTo>
                  <a:pt x="0" y="319"/>
                </a:lnTo>
                <a:lnTo>
                  <a:pt x="817" y="0"/>
                </a:lnTo>
                <a:lnTo>
                  <a:pt x="829" y="343"/>
                </a:lnTo>
                <a:close/>
              </a:path>
            </a:pathLst>
          </a:custGeom>
          <a:solidFill>
            <a:srgbClr val="00B0F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" name="Freeform 80"/>
          <p:cNvSpPr>
            <a:spLocks/>
          </p:cNvSpPr>
          <p:nvPr/>
        </p:nvSpPr>
        <p:spPr bwMode="auto">
          <a:xfrm>
            <a:off x="950433" y="3746252"/>
            <a:ext cx="2150184" cy="742229"/>
          </a:xfrm>
          <a:custGeom>
            <a:avLst/>
            <a:gdLst/>
            <a:ahLst/>
            <a:cxnLst>
              <a:cxn ang="0">
                <a:pos x="613" y="301"/>
              </a:cxn>
              <a:cxn ang="0">
                <a:pos x="0" y="0"/>
              </a:cxn>
              <a:cxn ang="0">
                <a:pos x="829" y="24"/>
              </a:cxn>
              <a:cxn ang="0">
                <a:pos x="613" y="301"/>
              </a:cxn>
            </a:cxnLst>
            <a:rect l="0" t="0" r="r" b="b"/>
            <a:pathLst>
              <a:path w="829" h="301">
                <a:moveTo>
                  <a:pt x="613" y="301"/>
                </a:moveTo>
                <a:lnTo>
                  <a:pt x="0" y="0"/>
                </a:lnTo>
                <a:lnTo>
                  <a:pt x="829" y="24"/>
                </a:lnTo>
                <a:lnTo>
                  <a:pt x="613" y="301"/>
                </a:lnTo>
                <a:close/>
              </a:path>
            </a:pathLst>
          </a:custGeom>
          <a:solidFill>
            <a:srgbClr val="00B0F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5" name="Freeform 81"/>
          <p:cNvSpPr>
            <a:spLocks/>
          </p:cNvSpPr>
          <p:nvPr/>
        </p:nvSpPr>
        <p:spPr bwMode="auto">
          <a:xfrm>
            <a:off x="937907" y="3733726"/>
            <a:ext cx="1589943" cy="816205"/>
          </a:xfrm>
          <a:custGeom>
            <a:avLst/>
            <a:gdLst/>
            <a:ahLst/>
            <a:cxnLst>
              <a:cxn ang="0">
                <a:pos x="294" y="331"/>
              </a:cxn>
              <a:cxn ang="0">
                <a:pos x="613" y="301"/>
              </a:cxn>
              <a:cxn ang="0">
                <a:pos x="0" y="0"/>
              </a:cxn>
              <a:cxn ang="0">
                <a:pos x="294" y="331"/>
              </a:cxn>
            </a:cxnLst>
            <a:rect l="0" t="0" r="r" b="b"/>
            <a:pathLst>
              <a:path w="613" h="331">
                <a:moveTo>
                  <a:pt x="294" y="331"/>
                </a:moveTo>
                <a:lnTo>
                  <a:pt x="613" y="301"/>
                </a:lnTo>
                <a:lnTo>
                  <a:pt x="0" y="0"/>
                </a:lnTo>
                <a:lnTo>
                  <a:pt x="294" y="331"/>
                </a:lnTo>
                <a:close/>
              </a:path>
            </a:pathLst>
          </a:custGeom>
          <a:solidFill>
            <a:srgbClr val="00B0F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6" name="Freeform 77"/>
          <p:cNvSpPr>
            <a:spLocks/>
          </p:cNvSpPr>
          <p:nvPr/>
        </p:nvSpPr>
        <p:spPr bwMode="auto">
          <a:xfrm>
            <a:off x="962959" y="2274319"/>
            <a:ext cx="1621067" cy="1484459"/>
          </a:xfrm>
          <a:custGeom>
            <a:avLst/>
            <a:gdLst/>
            <a:ahLst/>
            <a:cxnLst>
              <a:cxn ang="0">
                <a:pos x="246" y="0"/>
              </a:cxn>
              <a:cxn ang="0">
                <a:pos x="625" y="67"/>
              </a:cxn>
              <a:cxn ang="0">
                <a:pos x="0" y="602"/>
              </a:cxn>
              <a:cxn ang="0">
                <a:pos x="246" y="0"/>
              </a:cxn>
            </a:cxnLst>
            <a:rect l="0" t="0" r="r" b="b"/>
            <a:pathLst>
              <a:path w="625" h="602">
                <a:moveTo>
                  <a:pt x="246" y="0"/>
                </a:moveTo>
                <a:lnTo>
                  <a:pt x="625" y="67"/>
                </a:lnTo>
                <a:lnTo>
                  <a:pt x="0" y="602"/>
                </a:lnTo>
                <a:lnTo>
                  <a:pt x="246" y="0"/>
                </a:lnTo>
                <a:close/>
              </a:path>
            </a:pathLst>
          </a:custGeom>
          <a:solidFill>
            <a:srgbClr val="00B0F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grpSp>
        <p:nvGrpSpPr>
          <p:cNvPr id="7" name="Grupa 6"/>
          <p:cNvGrpSpPr/>
          <p:nvPr/>
        </p:nvGrpSpPr>
        <p:grpSpPr>
          <a:xfrm>
            <a:off x="827717" y="2234664"/>
            <a:ext cx="2314227" cy="2365984"/>
            <a:chOff x="4111625" y="3533775"/>
            <a:chExt cx="1411288" cy="1519238"/>
          </a:xfrm>
          <a:solidFill>
            <a:srgbClr val="00B0F0"/>
          </a:solidFill>
        </p:grpSpPr>
        <p:sp>
          <p:nvSpPr>
            <p:cNvPr id="8" name="Line 44"/>
            <p:cNvSpPr>
              <a:spLocks noChangeShapeType="1"/>
            </p:cNvSpPr>
            <p:nvPr/>
          </p:nvSpPr>
          <p:spPr bwMode="auto">
            <a:xfrm>
              <a:off x="4578350" y="3552825"/>
              <a:ext cx="601663" cy="104775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9" name="Line 45"/>
            <p:cNvSpPr>
              <a:spLocks noChangeShapeType="1"/>
            </p:cNvSpPr>
            <p:nvPr/>
          </p:nvSpPr>
          <p:spPr bwMode="auto">
            <a:xfrm>
              <a:off x="5180013" y="3657600"/>
              <a:ext cx="304800" cy="344488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0" name="Line 46"/>
            <p:cNvSpPr>
              <a:spLocks noChangeShapeType="1"/>
            </p:cNvSpPr>
            <p:nvPr/>
          </p:nvSpPr>
          <p:spPr bwMode="auto">
            <a:xfrm>
              <a:off x="5484813" y="4002088"/>
              <a:ext cx="19050" cy="544513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1" name="Line 47"/>
            <p:cNvSpPr>
              <a:spLocks noChangeShapeType="1"/>
            </p:cNvSpPr>
            <p:nvPr/>
          </p:nvSpPr>
          <p:spPr bwMode="auto">
            <a:xfrm flipH="1">
              <a:off x="5160963" y="4546600"/>
              <a:ext cx="342900" cy="439738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2" name="Line 48"/>
            <p:cNvSpPr>
              <a:spLocks noChangeShapeType="1"/>
            </p:cNvSpPr>
            <p:nvPr/>
          </p:nvSpPr>
          <p:spPr bwMode="auto">
            <a:xfrm flipH="1">
              <a:off x="4654550" y="4986338"/>
              <a:ext cx="506413" cy="47625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3" name="Line 49"/>
            <p:cNvSpPr>
              <a:spLocks noChangeShapeType="1"/>
            </p:cNvSpPr>
            <p:nvPr/>
          </p:nvSpPr>
          <p:spPr bwMode="auto">
            <a:xfrm>
              <a:off x="4187825" y="4508500"/>
              <a:ext cx="466725" cy="525463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4" name="Line 50"/>
            <p:cNvSpPr>
              <a:spLocks noChangeShapeType="1"/>
            </p:cNvSpPr>
            <p:nvPr/>
          </p:nvSpPr>
          <p:spPr bwMode="auto">
            <a:xfrm>
              <a:off x="4130675" y="4068763"/>
              <a:ext cx="57150" cy="439738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5" name="Line 51"/>
            <p:cNvSpPr>
              <a:spLocks noChangeShapeType="1"/>
            </p:cNvSpPr>
            <p:nvPr/>
          </p:nvSpPr>
          <p:spPr bwMode="auto">
            <a:xfrm flipH="1">
              <a:off x="4130675" y="3552825"/>
              <a:ext cx="447675" cy="515938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6" name="Oval 57"/>
            <p:cNvSpPr>
              <a:spLocks noChangeArrowheads="1"/>
            </p:cNvSpPr>
            <p:nvPr/>
          </p:nvSpPr>
          <p:spPr bwMode="auto">
            <a:xfrm>
              <a:off x="4559300" y="3533775"/>
              <a:ext cx="38100" cy="38100"/>
            </a:xfrm>
            <a:prstGeom prst="ellipse">
              <a:avLst/>
            </a:prstGeom>
            <a:grp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7" name="Oval 58"/>
            <p:cNvSpPr>
              <a:spLocks noChangeArrowheads="1"/>
            </p:cNvSpPr>
            <p:nvPr/>
          </p:nvSpPr>
          <p:spPr bwMode="auto">
            <a:xfrm>
              <a:off x="5160963" y="3638550"/>
              <a:ext cx="38100" cy="38100"/>
            </a:xfrm>
            <a:prstGeom prst="ellipse">
              <a:avLst/>
            </a:prstGeom>
            <a:grp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8" name="Oval 59"/>
            <p:cNvSpPr>
              <a:spLocks noChangeArrowheads="1"/>
            </p:cNvSpPr>
            <p:nvPr/>
          </p:nvSpPr>
          <p:spPr bwMode="auto">
            <a:xfrm>
              <a:off x="5465763" y="3983038"/>
              <a:ext cx="38100" cy="38100"/>
            </a:xfrm>
            <a:prstGeom prst="ellipse">
              <a:avLst/>
            </a:prstGeom>
            <a:grp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19" name="Oval 60"/>
            <p:cNvSpPr>
              <a:spLocks noChangeArrowheads="1"/>
            </p:cNvSpPr>
            <p:nvPr/>
          </p:nvSpPr>
          <p:spPr bwMode="auto">
            <a:xfrm>
              <a:off x="5484813" y="4527550"/>
              <a:ext cx="38100" cy="38100"/>
            </a:xfrm>
            <a:prstGeom prst="ellipse">
              <a:avLst/>
            </a:prstGeom>
            <a:grp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20" name="Oval 61"/>
            <p:cNvSpPr>
              <a:spLocks noChangeArrowheads="1"/>
            </p:cNvSpPr>
            <p:nvPr/>
          </p:nvSpPr>
          <p:spPr bwMode="auto">
            <a:xfrm>
              <a:off x="5141913" y="4967288"/>
              <a:ext cx="38100" cy="38100"/>
            </a:xfrm>
            <a:prstGeom prst="ellipse">
              <a:avLst/>
            </a:prstGeom>
            <a:grp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21" name="Oval 62"/>
            <p:cNvSpPr>
              <a:spLocks noChangeArrowheads="1"/>
            </p:cNvSpPr>
            <p:nvPr/>
          </p:nvSpPr>
          <p:spPr bwMode="auto">
            <a:xfrm>
              <a:off x="4635500" y="5014913"/>
              <a:ext cx="38100" cy="38100"/>
            </a:xfrm>
            <a:prstGeom prst="ellipse">
              <a:avLst/>
            </a:prstGeom>
            <a:grp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22" name="Oval 63"/>
            <p:cNvSpPr>
              <a:spLocks noChangeArrowheads="1"/>
            </p:cNvSpPr>
            <p:nvPr/>
          </p:nvSpPr>
          <p:spPr bwMode="auto">
            <a:xfrm>
              <a:off x="4168775" y="4489450"/>
              <a:ext cx="38100" cy="38100"/>
            </a:xfrm>
            <a:prstGeom prst="ellipse">
              <a:avLst/>
            </a:prstGeom>
            <a:grp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  <p:sp>
          <p:nvSpPr>
            <p:cNvPr id="23" name="Oval 64"/>
            <p:cNvSpPr>
              <a:spLocks noChangeArrowheads="1"/>
            </p:cNvSpPr>
            <p:nvPr/>
          </p:nvSpPr>
          <p:spPr bwMode="auto">
            <a:xfrm>
              <a:off x="4111625" y="4049713"/>
              <a:ext cx="38100" cy="38100"/>
            </a:xfrm>
            <a:prstGeom prst="ellipse">
              <a:avLst/>
            </a:prstGeom>
            <a:grp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r-HR"/>
            </a:p>
          </p:txBody>
        </p:sp>
      </p:grpSp>
      <p:sp>
        <p:nvSpPr>
          <p:cNvPr id="24" name="TekstniOkvir 23"/>
          <p:cNvSpPr txBox="1"/>
          <p:nvPr/>
        </p:nvSpPr>
        <p:spPr>
          <a:xfrm>
            <a:off x="561584" y="3761404"/>
            <a:ext cx="463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r>
              <a:rPr lang="hr-HR" i="1" baseline="-25000" dirty="0" smtClean="0"/>
              <a:t>8</a:t>
            </a:r>
            <a:endParaRPr lang="hr-HR" i="1" dirty="0"/>
          </a:p>
        </p:txBody>
      </p:sp>
      <p:sp>
        <p:nvSpPr>
          <p:cNvPr id="25" name="TekstniOkvir 24"/>
          <p:cNvSpPr txBox="1"/>
          <p:nvPr/>
        </p:nvSpPr>
        <p:spPr>
          <a:xfrm>
            <a:off x="3068877" y="3700862"/>
            <a:ext cx="463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r>
              <a:rPr lang="hr-HR" i="1" baseline="-25000" dirty="0" smtClean="0"/>
              <a:t>3</a:t>
            </a:r>
            <a:endParaRPr lang="hr-HR" i="1" dirty="0"/>
          </a:p>
        </p:txBody>
      </p:sp>
      <p:sp>
        <p:nvSpPr>
          <p:cNvPr id="26" name="TekstniOkvir 25"/>
          <p:cNvSpPr txBox="1"/>
          <p:nvPr/>
        </p:nvSpPr>
        <p:spPr>
          <a:xfrm>
            <a:off x="3068877" y="2798988"/>
            <a:ext cx="463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r>
              <a:rPr lang="hr-HR" i="1" baseline="-25000" dirty="0" smtClean="0"/>
              <a:t>4</a:t>
            </a:r>
            <a:endParaRPr lang="hr-HR" i="1" dirty="0"/>
          </a:p>
        </p:txBody>
      </p:sp>
      <p:sp>
        <p:nvSpPr>
          <p:cNvPr id="27" name="TekstniOkvir 26"/>
          <p:cNvSpPr txBox="1"/>
          <p:nvPr/>
        </p:nvSpPr>
        <p:spPr>
          <a:xfrm>
            <a:off x="2555310" y="2059952"/>
            <a:ext cx="463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r>
              <a:rPr lang="hr-HR" i="1" baseline="-25000" dirty="0" smtClean="0"/>
              <a:t>5</a:t>
            </a:r>
            <a:endParaRPr lang="hr-HR" i="1" dirty="0"/>
          </a:p>
        </p:txBody>
      </p:sp>
      <p:sp>
        <p:nvSpPr>
          <p:cNvPr id="28" name="TekstniOkvir 27"/>
          <p:cNvSpPr txBox="1"/>
          <p:nvPr/>
        </p:nvSpPr>
        <p:spPr>
          <a:xfrm>
            <a:off x="463464" y="2773936"/>
            <a:ext cx="463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r>
              <a:rPr lang="hr-HR" i="1" baseline="-25000" dirty="0" smtClean="0"/>
              <a:t>7</a:t>
            </a:r>
            <a:endParaRPr lang="hr-HR" i="1" dirty="0"/>
          </a:p>
        </p:txBody>
      </p:sp>
      <p:sp>
        <p:nvSpPr>
          <p:cNvPr id="29" name="Freeform 78"/>
          <p:cNvSpPr>
            <a:spLocks/>
          </p:cNvSpPr>
          <p:nvPr/>
        </p:nvSpPr>
        <p:spPr bwMode="auto">
          <a:xfrm>
            <a:off x="950433" y="2439532"/>
            <a:ext cx="2119060" cy="1319244"/>
          </a:xfrm>
          <a:custGeom>
            <a:avLst/>
            <a:gdLst/>
            <a:ahLst/>
            <a:cxnLst>
              <a:cxn ang="0">
                <a:pos x="625" y="0"/>
              </a:cxn>
              <a:cxn ang="0">
                <a:pos x="817" y="216"/>
              </a:cxn>
              <a:cxn ang="0">
                <a:pos x="0" y="535"/>
              </a:cxn>
              <a:cxn ang="0">
                <a:pos x="625" y="0"/>
              </a:cxn>
            </a:cxnLst>
            <a:rect l="0" t="0" r="r" b="b"/>
            <a:pathLst>
              <a:path w="817" h="535">
                <a:moveTo>
                  <a:pt x="625" y="0"/>
                </a:moveTo>
                <a:lnTo>
                  <a:pt x="817" y="216"/>
                </a:lnTo>
                <a:lnTo>
                  <a:pt x="0" y="535"/>
                </a:lnTo>
                <a:lnTo>
                  <a:pt x="625" y="0"/>
                </a:lnTo>
                <a:close/>
              </a:path>
            </a:pathLst>
          </a:custGeom>
          <a:solidFill>
            <a:srgbClr val="00B0F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0" name="TekstniOkvir 29"/>
          <p:cNvSpPr txBox="1"/>
          <p:nvPr/>
        </p:nvSpPr>
        <p:spPr>
          <a:xfrm>
            <a:off x="1486272" y="4617170"/>
            <a:ext cx="463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r>
              <a:rPr lang="hr-HR" i="1" baseline="-25000" dirty="0"/>
              <a:t>1</a:t>
            </a:r>
            <a:endParaRPr lang="hr-HR" i="1" dirty="0"/>
          </a:p>
        </p:txBody>
      </p:sp>
      <p:sp>
        <p:nvSpPr>
          <p:cNvPr id="31" name="TekstniOkvir 30"/>
          <p:cNvSpPr txBox="1"/>
          <p:nvPr/>
        </p:nvSpPr>
        <p:spPr>
          <a:xfrm>
            <a:off x="1260350" y="1887211"/>
            <a:ext cx="463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r>
              <a:rPr lang="hr-HR" i="1" baseline="-25000" dirty="0" smtClean="0"/>
              <a:t>6</a:t>
            </a:r>
            <a:endParaRPr lang="hr-HR" i="1" dirty="0"/>
          </a:p>
        </p:txBody>
      </p:sp>
      <p:sp>
        <p:nvSpPr>
          <p:cNvPr id="32" name="TekstniOkvir 31"/>
          <p:cNvSpPr txBox="1"/>
          <p:nvPr/>
        </p:nvSpPr>
        <p:spPr>
          <a:xfrm>
            <a:off x="2406605" y="4541037"/>
            <a:ext cx="1052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 smtClean="0"/>
              <a:t>A</a:t>
            </a:r>
            <a:r>
              <a:rPr lang="hr-HR" i="1" baseline="-25000" dirty="0" smtClean="0"/>
              <a:t>2</a:t>
            </a:r>
            <a:endParaRPr lang="hr-HR" i="1" dirty="0"/>
          </a:p>
        </p:txBody>
      </p:sp>
      <p:sp>
        <p:nvSpPr>
          <p:cNvPr id="33" name="TekstniOkvir 11"/>
          <p:cNvSpPr txBox="1">
            <a:spLocks noChangeArrowheads="1"/>
          </p:cNvSpPr>
          <p:nvPr/>
        </p:nvSpPr>
        <p:spPr bwMode="auto">
          <a:xfrm>
            <a:off x="1951687" y="4440065"/>
            <a:ext cx="544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>
                <a:solidFill>
                  <a:srgbClr val="FF0000"/>
                </a:solidFill>
              </a:rPr>
              <a:t>a</a:t>
            </a:r>
            <a:r>
              <a:rPr lang="hr-HR" altLang="sr-Latn-RS" sz="2400" b="1" i="1" baseline="-25000" dirty="0" smtClean="0">
                <a:solidFill>
                  <a:srgbClr val="FF0000"/>
                </a:solidFill>
              </a:rPr>
              <a:t>1</a:t>
            </a:r>
            <a:endParaRPr lang="hr-HR" altLang="sr-Latn-RS" sz="2400" b="1" i="1" dirty="0">
              <a:solidFill>
                <a:srgbClr val="FF0000"/>
              </a:solidFill>
            </a:endParaRPr>
          </a:p>
        </p:txBody>
      </p:sp>
      <p:sp>
        <p:nvSpPr>
          <p:cNvPr id="34" name="TekstniOkvir 11"/>
          <p:cNvSpPr txBox="1">
            <a:spLocks noChangeArrowheads="1"/>
          </p:cNvSpPr>
          <p:nvPr/>
        </p:nvSpPr>
        <p:spPr bwMode="auto">
          <a:xfrm>
            <a:off x="2776043" y="4005479"/>
            <a:ext cx="544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>
                <a:solidFill>
                  <a:srgbClr val="FF0000"/>
                </a:solidFill>
              </a:rPr>
              <a:t>a</a:t>
            </a:r>
            <a:r>
              <a:rPr lang="hr-HR" altLang="sr-Latn-RS" sz="2400" b="1" i="1" baseline="-25000" dirty="0">
                <a:solidFill>
                  <a:srgbClr val="FF0000"/>
                </a:solidFill>
              </a:rPr>
              <a:t>2</a:t>
            </a:r>
            <a:endParaRPr lang="hr-HR" altLang="sr-Latn-RS" sz="2400" b="1" i="1" dirty="0">
              <a:solidFill>
                <a:srgbClr val="FF0000"/>
              </a:solidFill>
            </a:endParaRPr>
          </a:p>
        </p:txBody>
      </p:sp>
      <p:sp>
        <p:nvSpPr>
          <p:cNvPr id="35" name="TekstniOkvir 11"/>
          <p:cNvSpPr txBox="1">
            <a:spLocks noChangeArrowheads="1"/>
          </p:cNvSpPr>
          <p:nvPr/>
        </p:nvSpPr>
        <p:spPr bwMode="auto">
          <a:xfrm>
            <a:off x="3068877" y="3189912"/>
            <a:ext cx="544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>
                <a:solidFill>
                  <a:srgbClr val="FF0000"/>
                </a:solidFill>
              </a:rPr>
              <a:t>a</a:t>
            </a:r>
            <a:r>
              <a:rPr lang="hr-HR" altLang="sr-Latn-RS" sz="2400" b="1" i="1" baseline="-25000" dirty="0" smtClean="0">
                <a:solidFill>
                  <a:srgbClr val="FF0000"/>
                </a:solidFill>
              </a:rPr>
              <a:t>3</a:t>
            </a:r>
            <a:endParaRPr lang="hr-HR" altLang="sr-Latn-RS" sz="2400" b="1" i="1" dirty="0">
              <a:solidFill>
                <a:srgbClr val="FF0000"/>
              </a:solidFill>
            </a:endParaRPr>
          </a:p>
        </p:txBody>
      </p:sp>
      <p:sp>
        <p:nvSpPr>
          <p:cNvPr id="36" name="TekstniOkvir 11"/>
          <p:cNvSpPr txBox="1">
            <a:spLocks noChangeArrowheads="1"/>
          </p:cNvSpPr>
          <p:nvPr/>
        </p:nvSpPr>
        <p:spPr bwMode="auto">
          <a:xfrm>
            <a:off x="2767545" y="2297764"/>
            <a:ext cx="544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>
                <a:solidFill>
                  <a:srgbClr val="FF0000"/>
                </a:solidFill>
              </a:rPr>
              <a:t>a</a:t>
            </a:r>
            <a:r>
              <a:rPr lang="hr-HR" altLang="sr-Latn-RS" sz="2400" b="1" i="1" baseline="-25000" dirty="0" smtClean="0">
                <a:solidFill>
                  <a:srgbClr val="FF0000"/>
                </a:solidFill>
              </a:rPr>
              <a:t>4</a:t>
            </a:r>
            <a:endParaRPr lang="hr-HR" altLang="sr-Latn-RS" sz="2400" b="1" i="1" dirty="0">
              <a:solidFill>
                <a:srgbClr val="FF0000"/>
              </a:solidFill>
            </a:endParaRPr>
          </a:p>
        </p:txBody>
      </p:sp>
      <p:sp>
        <p:nvSpPr>
          <p:cNvPr id="37" name="TekstniOkvir 11"/>
          <p:cNvSpPr txBox="1">
            <a:spLocks noChangeArrowheads="1"/>
          </p:cNvSpPr>
          <p:nvPr/>
        </p:nvSpPr>
        <p:spPr bwMode="auto">
          <a:xfrm>
            <a:off x="1894514" y="1841044"/>
            <a:ext cx="544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>
                <a:solidFill>
                  <a:srgbClr val="FF0000"/>
                </a:solidFill>
              </a:rPr>
              <a:t>a</a:t>
            </a:r>
            <a:r>
              <a:rPr lang="hr-HR" altLang="sr-Latn-RS" sz="2400" b="1" i="1" baseline="-25000" dirty="0" smtClean="0">
                <a:solidFill>
                  <a:srgbClr val="FF0000"/>
                </a:solidFill>
              </a:rPr>
              <a:t>5</a:t>
            </a:r>
            <a:endParaRPr lang="hr-HR" altLang="sr-Latn-RS" sz="2400" b="1" i="1" dirty="0">
              <a:solidFill>
                <a:srgbClr val="FF0000"/>
              </a:solidFill>
            </a:endParaRPr>
          </a:p>
        </p:txBody>
      </p:sp>
      <p:sp>
        <p:nvSpPr>
          <p:cNvPr id="38" name="TekstniOkvir 11"/>
          <p:cNvSpPr txBox="1">
            <a:spLocks noChangeArrowheads="1"/>
          </p:cNvSpPr>
          <p:nvPr/>
        </p:nvSpPr>
        <p:spPr bwMode="auto">
          <a:xfrm>
            <a:off x="789374" y="2249565"/>
            <a:ext cx="544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>
                <a:solidFill>
                  <a:srgbClr val="FF0000"/>
                </a:solidFill>
              </a:rPr>
              <a:t>a</a:t>
            </a:r>
            <a:r>
              <a:rPr lang="hr-HR" altLang="sr-Latn-RS" sz="2400" b="1" i="1" baseline="-25000" dirty="0" smtClean="0">
                <a:solidFill>
                  <a:srgbClr val="FF0000"/>
                </a:solidFill>
              </a:rPr>
              <a:t>6</a:t>
            </a:r>
            <a:endParaRPr lang="hr-HR" altLang="sr-Latn-RS" sz="2400" b="1" i="1" dirty="0">
              <a:solidFill>
                <a:srgbClr val="FF0000"/>
              </a:solidFill>
            </a:endParaRPr>
          </a:p>
        </p:txBody>
      </p:sp>
      <p:sp>
        <p:nvSpPr>
          <p:cNvPr id="39" name="TekstniOkvir 11"/>
          <p:cNvSpPr txBox="1">
            <a:spLocks noChangeArrowheads="1"/>
          </p:cNvSpPr>
          <p:nvPr/>
        </p:nvSpPr>
        <p:spPr bwMode="auto">
          <a:xfrm>
            <a:off x="463272" y="3189912"/>
            <a:ext cx="544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>
                <a:solidFill>
                  <a:srgbClr val="FF0000"/>
                </a:solidFill>
              </a:rPr>
              <a:t>a</a:t>
            </a:r>
            <a:r>
              <a:rPr lang="hr-HR" altLang="sr-Latn-RS" sz="2400" b="1" i="1" baseline="-25000" dirty="0" smtClean="0">
                <a:solidFill>
                  <a:srgbClr val="FF0000"/>
                </a:solidFill>
              </a:rPr>
              <a:t>7</a:t>
            </a:r>
            <a:endParaRPr lang="hr-HR" altLang="sr-Latn-RS" sz="2400" b="1" i="1" dirty="0">
              <a:solidFill>
                <a:srgbClr val="FF0000"/>
              </a:solidFill>
            </a:endParaRPr>
          </a:p>
        </p:txBody>
      </p:sp>
      <p:sp>
        <p:nvSpPr>
          <p:cNvPr id="40" name="TekstniOkvir 11"/>
          <p:cNvSpPr txBox="1">
            <a:spLocks noChangeArrowheads="1"/>
          </p:cNvSpPr>
          <p:nvPr/>
        </p:nvSpPr>
        <p:spPr bwMode="auto">
          <a:xfrm>
            <a:off x="926927" y="4066442"/>
            <a:ext cx="5443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>
                <a:solidFill>
                  <a:srgbClr val="FF0000"/>
                </a:solidFill>
              </a:rPr>
              <a:t>a</a:t>
            </a:r>
            <a:r>
              <a:rPr lang="hr-HR" altLang="sr-Latn-RS" sz="2400" b="1" i="1" baseline="-25000" dirty="0" smtClean="0">
                <a:solidFill>
                  <a:srgbClr val="FF0000"/>
                </a:solidFill>
              </a:rPr>
              <a:t>8</a:t>
            </a:r>
            <a:endParaRPr lang="hr-HR" altLang="sr-Latn-RS" sz="2400" b="1" i="1" dirty="0">
              <a:solidFill>
                <a:srgbClr val="FF0000"/>
              </a:solidFill>
            </a:endParaRPr>
          </a:p>
        </p:txBody>
      </p:sp>
      <p:sp>
        <p:nvSpPr>
          <p:cNvPr id="41" name="TekstniOkvir 40"/>
          <p:cNvSpPr txBox="1"/>
          <p:nvPr/>
        </p:nvSpPr>
        <p:spPr>
          <a:xfrm>
            <a:off x="3964676" y="2508863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Mnogokut na slici je …</a:t>
            </a:r>
            <a:endParaRPr lang="hr-HR" sz="2400" dirty="0"/>
          </a:p>
        </p:txBody>
      </p:sp>
      <p:sp>
        <p:nvSpPr>
          <p:cNvPr id="42" name="TekstniOkvir 41"/>
          <p:cNvSpPr txBox="1"/>
          <p:nvPr/>
        </p:nvSpPr>
        <p:spPr>
          <a:xfrm>
            <a:off x="3964676" y="3755699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tog mnogokuta je …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43" name="TekstniOkvir 42"/>
          <p:cNvSpPr txBox="1"/>
          <p:nvPr/>
        </p:nvSpPr>
        <p:spPr>
          <a:xfrm>
            <a:off x="4471921" y="3078946"/>
            <a:ext cx="505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OSMEROKUT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44" name="TekstniOkvir 43"/>
          <p:cNvSpPr txBox="1"/>
          <p:nvPr/>
        </p:nvSpPr>
        <p:spPr>
          <a:xfrm>
            <a:off x="2406604" y="5381212"/>
            <a:ext cx="67373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</a:t>
            </a:r>
            <a:r>
              <a:rPr lang="hr-HR" sz="2800" i="1" dirty="0" smtClean="0">
                <a:solidFill>
                  <a:srgbClr val="FF0000"/>
                </a:solidFill>
              </a:rPr>
              <a:t>a</a:t>
            </a:r>
            <a:r>
              <a:rPr lang="hr-HR" sz="2800" i="1" baseline="-25000" dirty="0" smtClean="0">
                <a:solidFill>
                  <a:srgbClr val="FF0000"/>
                </a:solidFill>
              </a:rPr>
              <a:t>1</a:t>
            </a:r>
            <a:r>
              <a:rPr lang="hr-HR" sz="2800" i="1" dirty="0" smtClean="0">
                <a:solidFill>
                  <a:srgbClr val="FF0000"/>
                </a:solidFill>
              </a:rPr>
              <a:t> + a</a:t>
            </a:r>
            <a:r>
              <a:rPr lang="hr-HR" sz="2800" i="1" baseline="-25000" dirty="0" smtClean="0">
                <a:solidFill>
                  <a:srgbClr val="FF0000"/>
                </a:solidFill>
              </a:rPr>
              <a:t>2</a:t>
            </a:r>
            <a:r>
              <a:rPr lang="hr-HR" sz="2800" i="1" dirty="0" smtClean="0">
                <a:solidFill>
                  <a:srgbClr val="FF0000"/>
                </a:solidFill>
              </a:rPr>
              <a:t> + a</a:t>
            </a:r>
            <a:r>
              <a:rPr lang="hr-HR" sz="2800" i="1" baseline="-25000" dirty="0" smtClean="0">
                <a:solidFill>
                  <a:srgbClr val="FF0000"/>
                </a:solidFill>
              </a:rPr>
              <a:t>3</a:t>
            </a:r>
            <a:r>
              <a:rPr lang="hr-HR" sz="2800" i="1" dirty="0" smtClean="0">
                <a:solidFill>
                  <a:srgbClr val="FF0000"/>
                </a:solidFill>
              </a:rPr>
              <a:t> + a</a:t>
            </a:r>
            <a:r>
              <a:rPr lang="hr-HR" sz="2800" i="1" baseline="-25000" dirty="0" smtClean="0">
                <a:solidFill>
                  <a:srgbClr val="FF0000"/>
                </a:solidFill>
              </a:rPr>
              <a:t>4</a:t>
            </a:r>
            <a:r>
              <a:rPr lang="hr-HR" sz="2800" i="1" dirty="0" smtClean="0">
                <a:solidFill>
                  <a:srgbClr val="FF0000"/>
                </a:solidFill>
              </a:rPr>
              <a:t> + a</a:t>
            </a:r>
            <a:r>
              <a:rPr lang="hr-HR" sz="2800" i="1" baseline="-25000" dirty="0" smtClean="0">
                <a:solidFill>
                  <a:srgbClr val="FF0000"/>
                </a:solidFill>
              </a:rPr>
              <a:t>5</a:t>
            </a:r>
            <a:r>
              <a:rPr lang="hr-HR" sz="2800" i="1" dirty="0" smtClean="0">
                <a:solidFill>
                  <a:srgbClr val="FF0000"/>
                </a:solidFill>
              </a:rPr>
              <a:t> + a</a:t>
            </a:r>
            <a:r>
              <a:rPr lang="hr-HR" sz="2800" i="1" baseline="-25000" dirty="0" smtClean="0">
                <a:solidFill>
                  <a:srgbClr val="FF0000"/>
                </a:solidFill>
              </a:rPr>
              <a:t>6</a:t>
            </a:r>
            <a:r>
              <a:rPr lang="hr-HR" sz="2800" i="1" dirty="0" smtClean="0">
                <a:solidFill>
                  <a:srgbClr val="FF0000"/>
                </a:solidFill>
              </a:rPr>
              <a:t> + a</a:t>
            </a:r>
            <a:r>
              <a:rPr lang="hr-HR" sz="2800" i="1" baseline="-25000" dirty="0" smtClean="0">
                <a:solidFill>
                  <a:srgbClr val="FF0000"/>
                </a:solidFill>
              </a:rPr>
              <a:t>7</a:t>
            </a:r>
            <a:r>
              <a:rPr lang="hr-HR" sz="2800" i="1" dirty="0" smtClean="0">
                <a:solidFill>
                  <a:srgbClr val="FF0000"/>
                </a:solidFill>
              </a:rPr>
              <a:t> + a</a:t>
            </a:r>
            <a:r>
              <a:rPr lang="hr-HR" sz="2800" i="1" baseline="-25000" dirty="0" smtClean="0">
                <a:solidFill>
                  <a:srgbClr val="FF0000"/>
                </a:solidFill>
              </a:rPr>
              <a:t>8</a:t>
            </a:r>
            <a:endParaRPr lang="hr-HR" sz="2800" i="1" dirty="0">
              <a:solidFill>
                <a:srgbClr val="FF0000"/>
              </a:solidFill>
            </a:endParaRPr>
          </a:p>
        </p:txBody>
      </p:sp>
      <p:sp>
        <p:nvSpPr>
          <p:cNvPr id="45" name="TekstniOkvir 44"/>
          <p:cNvSpPr txBox="1"/>
          <p:nvPr/>
        </p:nvSpPr>
        <p:spPr>
          <a:xfrm>
            <a:off x="635606" y="868849"/>
            <a:ext cx="8427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OPSEG MNOGOKUTA (</a:t>
            </a:r>
            <a:r>
              <a:rPr lang="hr-HR" sz="2400" b="1" i="1" dirty="0" smtClean="0"/>
              <a:t>o</a:t>
            </a:r>
            <a:r>
              <a:rPr lang="hr-HR" sz="2400" dirty="0" smtClean="0"/>
              <a:t>) jednak je zbroju duljina svih njegovih stranica. 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62959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7"/>
          <p:cNvSpPr>
            <a:spLocks noChangeArrowheads="1"/>
          </p:cNvSpPr>
          <p:nvPr/>
        </p:nvSpPr>
        <p:spPr bwMode="auto">
          <a:xfrm>
            <a:off x="398411" y="3310305"/>
            <a:ext cx="1538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E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0" name="Rectangle 20"/>
          <p:cNvSpPr>
            <a:spLocks noChangeArrowheads="1"/>
          </p:cNvSpPr>
          <p:nvPr/>
        </p:nvSpPr>
        <p:spPr bwMode="auto">
          <a:xfrm>
            <a:off x="1525384" y="2442073"/>
            <a:ext cx="1667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D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1" name="Rectangle 23"/>
          <p:cNvSpPr>
            <a:spLocks noChangeArrowheads="1"/>
          </p:cNvSpPr>
          <p:nvPr/>
        </p:nvSpPr>
        <p:spPr bwMode="auto">
          <a:xfrm>
            <a:off x="2602514" y="3306152"/>
            <a:ext cx="1667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2" name="Rectangle 26"/>
          <p:cNvSpPr>
            <a:spLocks noChangeArrowheads="1"/>
          </p:cNvSpPr>
          <p:nvPr/>
        </p:nvSpPr>
        <p:spPr bwMode="auto">
          <a:xfrm>
            <a:off x="2184306" y="4599638"/>
            <a:ext cx="1538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" name="Rectangle 29"/>
          <p:cNvSpPr>
            <a:spLocks noChangeArrowheads="1"/>
          </p:cNvSpPr>
          <p:nvPr/>
        </p:nvSpPr>
        <p:spPr bwMode="auto">
          <a:xfrm>
            <a:off x="884186" y="4599638"/>
            <a:ext cx="1538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5" name="TekstniOkvir 94"/>
          <p:cNvSpPr txBox="1"/>
          <p:nvPr/>
        </p:nvSpPr>
        <p:spPr>
          <a:xfrm>
            <a:off x="1318260" y="304800"/>
            <a:ext cx="6507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MNOGOKUTI </a:t>
            </a:r>
            <a:endParaRPr lang="hr-HR" sz="2400" dirty="0"/>
          </a:p>
        </p:txBody>
      </p:sp>
      <p:sp>
        <p:nvSpPr>
          <p:cNvPr id="96" name="TekstniOkvir 95"/>
          <p:cNvSpPr txBox="1"/>
          <p:nvPr/>
        </p:nvSpPr>
        <p:spPr>
          <a:xfrm>
            <a:off x="635606" y="868849"/>
            <a:ext cx="8427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OPSEG MNOGOKUTA (</a:t>
            </a:r>
            <a:r>
              <a:rPr lang="hr-HR" sz="2400" b="1" i="1" dirty="0" smtClean="0"/>
              <a:t>o</a:t>
            </a:r>
            <a:r>
              <a:rPr lang="hr-HR" sz="2400" dirty="0" smtClean="0"/>
              <a:t>) jednak je zbroju duljina svih njegovih stranica.  </a:t>
            </a:r>
            <a:endParaRPr lang="hr-HR" sz="2400" dirty="0"/>
          </a:p>
        </p:txBody>
      </p:sp>
      <p:sp>
        <p:nvSpPr>
          <p:cNvPr id="97" name="TekstniOkvir 11"/>
          <p:cNvSpPr txBox="1">
            <a:spLocks noChangeArrowheads="1"/>
          </p:cNvSpPr>
          <p:nvPr/>
        </p:nvSpPr>
        <p:spPr bwMode="auto">
          <a:xfrm>
            <a:off x="1954396" y="2673574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98" name="TekstniOkvir 11"/>
          <p:cNvSpPr txBox="1">
            <a:spLocks noChangeArrowheads="1"/>
          </p:cNvSpPr>
          <p:nvPr/>
        </p:nvSpPr>
        <p:spPr bwMode="auto">
          <a:xfrm>
            <a:off x="2320648" y="3860563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99" name="TekstniOkvir 98"/>
          <p:cNvSpPr txBox="1">
            <a:spLocks noChangeArrowheads="1"/>
          </p:cNvSpPr>
          <p:nvPr/>
        </p:nvSpPr>
        <p:spPr bwMode="auto">
          <a:xfrm>
            <a:off x="810920" y="2707927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00" name="TekstniOkvir 11"/>
          <p:cNvSpPr txBox="1">
            <a:spLocks noChangeArrowheads="1"/>
          </p:cNvSpPr>
          <p:nvPr/>
        </p:nvSpPr>
        <p:spPr bwMode="auto">
          <a:xfrm>
            <a:off x="1409978" y="4508983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01" name="TekstniOkvir 11"/>
          <p:cNvSpPr txBox="1">
            <a:spLocks noChangeArrowheads="1"/>
          </p:cNvSpPr>
          <p:nvPr/>
        </p:nvSpPr>
        <p:spPr bwMode="auto">
          <a:xfrm>
            <a:off x="511090" y="3834376"/>
            <a:ext cx="4418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02" name="TekstniOkvir 101"/>
          <p:cNvSpPr txBox="1"/>
          <p:nvPr/>
        </p:nvSpPr>
        <p:spPr>
          <a:xfrm>
            <a:off x="3738438" y="2143372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Mnogokut na slici je …</a:t>
            </a:r>
            <a:endParaRPr lang="hr-HR" sz="2400" dirty="0"/>
          </a:p>
        </p:txBody>
      </p:sp>
      <p:sp>
        <p:nvSpPr>
          <p:cNvPr id="103" name="TekstniOkvir 102"/>
          <p:cNvSpPr txBox="1"/>
          <p:nvPr/>
        </p:nvSpPr>
        <p:spPr>
          <a:xfrm>
            <a:off x="3738438" y="3314084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tog mnogokuta je …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104" name="TekstniOkvir 103"/>
          <p:cNvSpPr txBox="1"/>
          <p:nvPr/>
        </p:nvSpPr>
        <p:spPr>
          <a:xfrm>
            <a:off x="4245683" y="2713455"/>
            <a:ext cx="505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PRAVILNI PETEROKUT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05" name="TekstniOkvir 104"/>
          <p:cNvSpPr txBox="1"/>
          <p:nvPr/>
        </p:nvSpPr>
        <p:spPr>
          <a:xfrm>
            <a:off x="4325178" y="3899220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5</a:t>
            </a:r>
            <a:r>
              <a:rPr lang="hr-HR" sz="2800" i="1" dirty="0" smtClean="0">
                <a:solidFill>
                  <a:srgbClr val="FF0000"/>
                </a:solidFill>
              </a:rPr>
              <a:t>a</a:t>
            </a:r>
            <a:endParaRPr lang="hr-HR" sz="2800" i="1" dirty="0">
              <a:solidFill>
                <a:srgbClr val="FF0000"/>
              </a:solidFill>
            </a:endParaRPr>
          </a:p>
        </p:txBody>
      </p:sp>
      <p:sp>
        <p:nvSpPr>
          <p:cNvPr id="2" name="Obični peterokut 1"/>
          <p:cNvSpPr/>
          <p:nvPr/>
        </p:nvSpPr>
        <p:spPr>
          <a:xfrm>
            <a:off x="632022" y="2731556"/>
            <a:ext cx="1953399" cy="1860380"/>
          </a:xfrm>
          <a:prstGeom prst="pentagon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337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30" grpId="0"/>
      <p:bldP spid="131" grpId="0"/>
      <p:bldP spid="132" grpId="0"/>
      <p:bldP spid="133" grpId="0"/>
      <p:bldP spid="102" grpId="0"/>
      <p:bldP spid="103" grpId="0"/>
      <p:bldP spid="104" grpId="0"/>
      <p:bldP spid="10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7"/>
          <p:cNvSpPr>
            <a:spLocks noChangeArrowheads="1"/>
          </p:cNvSpPr>
          <p:nvPr/>
        </p:nvSpPr>
        <p:spPr bwMode="auto">
          <a:xfrm>
            <a:off x="961510" y="2810840"/>
            <a:ext cx="1538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E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0" name="Rectangle 20"/>
          <p:cNvSpPr>
            <a:spLocks noChangeArrowheads="1"/>
          </p:cNvSpPr>
          <p:nvPr/>
        </p:nvSpPr>
        <p:spPr bwMode="auto">
          <a:xfrm>
            <a:off x="2087753" y="2876433"/>
            <a:ext cx="1667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D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1" name="Rectangle 23"/>
          <p:cNvSpPr>
            <a:spLocks noChangeArrowheads="1"/>
          </p:cNvSpPr>
          <p:nvPr/>
        </p:nvSpPr>
        <p:spPr bwMode="auto">
          <a:xfrm>
            <a:off x="2402098" y="3606776"/>
            <a:ext cx="1667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2" name="Rectangle 26"/>
          <p:cNvSpPr>
            <a:spLocks noChangeArrowheads="1"/>
          </p:cNvSpPr>
          <p:nvPr/>
        </p:nvSpPr>
        <p:spPr bwMode="auto">
          <a:xfrm>
            <a:off x="2019101" y="4486519"/>
            <a:ext cx="1538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" name="Rectangle 29"/>
          <p:cNvSpPr>
            <a:spLocks noChangeArrowheads="1"/>
          </p:cNvSpPr>
          <p:nvPr/>
        </p:nvSpPr>
        <p:spPr bwMode="auto">
          <a:xfrm>
            <a:off x="1009446" y="4461852"/>
            <a:ext cx="1538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5" name="TekstniOkvir 94"/>
          <p:cNvSpPr txBox="1"/>
          <p:nvPr/>
        </p:nvSpPr>
        <p:spPr>
          <a:xfrm>
            <a:off x="1318260" y="304800"/>
            <a:ext cx="6507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MNOGOKUTI </a:t>
            </a:r>
            <a:endParaRPr lang="hr-HR" sz="2400" dirty="0"/>
          </a:p>
        </p:txBody>
      </p:sp>
      <p:sp>
        <p:nvSpPr>
          <p:cNvPr id="96" name="TekstniOkvir 95"/>
          <p:cNvSpPr txBox="1"/>
          <p:nvPr/>
        </p:nvSpPr>
        <p:spPr>
          <a:xfrm>
            <a:off x="635606" y="868849"/>
            <a:ext cx="8427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OPSEG MNOGOKUTA (</a:t>
            </a:r>
            <a:r>
              <a:rPr lang="hr-HR" sz="2400" b="1" i="1" dirty="0" smtClean="0"/>
              <a:t>o</a:t>
            </a:r>
            <a:r>
              <a:rPr lang="hr-HR" sz="2400" dirty="0" smtClean="0"/>
              <a:t>) jednak je zbroju duljina svih njegovih stranica.  </a:t>
            </a:r>
            <a:endParaRPr lang="hr-HR" sz="2400" dirty="0"/>
          </a:p>
        </p:txBody>
      </p:sp>
      <p:sp>
        <p:nvSpPr>
          <p:cNvPr id="97" name="TekstniOkvir 11"/>
          <p:cNvSpPr txBox="1">
            <a:spLocks noChangeArrowheads="1"/>
          </p:cNvSpPr>
          <p:nvPr/>
        </p:nvSpPr>
        <p:spPr bwMode="auto">
          <a:xfrm>
            <a:off x="2166506" y="3099099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98" name="TekstniOkvir 11"/>
          <p:cNvSpPr txBox="1">
            <a:spLocks noChangeArrowheads="1"/>
          </p:cNvSpPr>
          <p:nvPr/>
        </p:nvSpPr>
        <p:spPr bwMode="auto">
          <a:xfrm>
            <a:off x="2173963" y="3915747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99" name="TekstniOkvir 98"/>
          <p:cNvSpPr txBox="1">
            <a:spLocks noChangeArrowheads="1"/>
          </p:cNvSpPr>
          <p:nvPr/>
        </p:nvSpPr>
        <p:spPr bwMode="auto">
          <a:xfrm>
            <a:off x="635606" y="3104404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00" name="TekstniOkvir 11"/>
          <p:cNvSpPr txBox="1">
            <a:spLocks noChangeArrowheads="1"/>
          </p:cNvSpPr>
          <p:nvPr/>
        </p:nvSpPr>
        <p:spPr bwMode="auto">
          <a:xfrm>
            <a:off x="1409978" y="4371197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01" name="TekstniOkvir 11"/>
          <p:cNvSpPr txBox="1">
            <a:spLocks noChangeArrowheads="1"/>
          </p:cNvSpPr>
          <p:nvPr/>
        </p:nvSpPr>
        <p:spPr bwMode="auto">
          <a:xfrm>
            <a:off x="614283" y="3934779"/>
            <a:ext cx="3142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102" name="TekstniOkvir 101"/>
          <p:cNvSpPr txBox="1"/>
          <p:nvPr/>
        </p:nvSpPr>
        <p:spPr>
          <a:xfrm>
            <a:off x="3738438" y="2143372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Mnogokut na slici je …</a:t>
            </a:r>
            <a:endParaRPr lang="hr-HR" sz="2400" dirty="0"/>
          </a:p>
        </p:txBody>
      </p:sp>
      <p:sp>
        <p:nvSpPr>
          <p:cNvPr id="103" name="TekstniOkvir 102"/>
          <p:cNvSpPr txBox="1"/>
          <p:nvPr/>
        </p:nvSpPr>
        <p:spPr>
          <a:xfrm>
            <a:off x="3738438" y="3314084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tog mnogokuta je …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104" name="TekstniOkvir 103"/>
          <p:cNvSpPr txBox="1"/>
          <p:nvPr/>
        </p:nvSpPr>
        <p:spPr>
          <a:xfrm>
            <a:off x="4245683" y="2713455"/>
            <a:ext cx="505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PRAVILNI ŠESTEROKUT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05" name="TekstniOkvir 104"/>
          <p:cNvSpPr txBox="1"/>
          <p:nvPr/>
        </p:nvSpPr>
        <p:spPr>
          <a:xfrm>
            <a:off x="4325178" y="3899220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6</a:t>
            </a:r>
            <a:r>
              <a:rPr lang="hr-HR" sz="2800" i="1" dirty="0" smtClean="0">
                <a:solidFill>
                  <a:srgbClr val="FF0000"/>
                </a:solidFill>
              </a:rPr>
              <a:t>a</a:t>
            </a:r>
            <a:endParaRPr lang="hr-HR" sz="2800" i="1" dirty="0">
              <a:solidFill>
                <a:srgbClr val="FF0000"/>
              </a:solidFill>
            </a:endParaRPr>
          </a:p>
        </p:txBody>
      </p:sp>
      <p:sp>
        <p:nvSpPr>
          <p:cNvPr id="3" name="Šesterokut 2"/>
          <p:cNvSpPr/>
          <p:nvPr/>
        </p:nvSpPr>
        <p:spPr>
          <a:xfrm>
            <a:off x="761478" y="3073859"/>
            <a:ext cx="1628384" cy="1403779"/>
          </a:xfrm>
          <a:prstGeom prst="hex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0" name="TekstniOkvir 11"/>
          <p:cNvSpPr txBox="1">
            <a:spLocks noChangeArrowheads="1"/>
          </p:cNvSpPr>
          <p:nvPr/>
        </p:nvSpPr>
        <p:spPr bwMode="auto">
          <a:xfrm>
            <a:off x="1355306" y="2691767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537339" y="3576586"/>
            <a:ext cx="1410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F</a:t>
            </a:r>
            <a:endParaRPr kumimoji="0" lang="sr-Latn-C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TekstniOkvir 22"/>
          <p:cNvSpPr txBox="1"/>
          <p:nvPr/>
        </p:nvSpPr>
        <p:spPr>
          <a:xfrm>
            <a:off x="3738438" y="4645873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pravilnog </a:t>
            </a:r>
            <a:r>
              <a:rPr lang="hr-HR" sz="2400" b="1" i="1" dirty="0" smtClean="0">
                <a:solidFill>
                  <a:srgbClr val="002060"/>
                </a:solidFill>
              </a:rPr>
              <a:t>n</a:t>
            </a:r>
            <a:r>
              <a:rPr lang="hr-HR" sz="2400" b="1" dirty="0" smtClean="0">
                <a:solidFill>
                  <a:srgbClr val="002060"/>
                </a:solidFill>
              </a:rPr>
              <a:t>–</a:t>
            </a:r>
            <a:r>
              <a:rPr lang="hr-HR" sz="2400" b="1" dirty="0" err="1" smtClean="0">
                <a:solidFill>
                  <a:srgbClr val="002060"/>
                </a:solidFill>
              </a:rPr>
              <a:t>terokuta</a:t>
            </a:r>
            <a:r>
              <a:rPr lang="hr-HR" sz="2400" b="1" dirty="0" smtClean="0">
                <a:solidFill>
                  <a:srgbClr val="002060"/>
                </a:solidFill>
              </a:rPr>
              <a:t> je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24" name="TekstniOkvir 23"/>
          <p:cNvSpPr txBox="1"/>
          <p:nvPr/>
        </p:nvSpPr>
        <p:spPr>
          <a:xfrm>
            <a:off x="4325178" y="5336684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</a:t>
            </a:r>
            <a:r>
              <a:rPr lang="hr-HR" sz="2800" i="1" dirty="0" smtClean="0">
                <a:solidFill>
                  <a:srgbClr val="FF0000"/>
                </a:solidFill>
              </a:rPr>
              <a:t>n </a:t>
            </a:r>
            <a:r>
              <a:rPr lang="hr-HR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hr-HR" sz="2800" i="1" dirty="0" smtClean="0">
                <a:solidFill>
                  <a:srgbClr val="FF0000"/>
                </a:solidFill>
              </a:rPr>
              <a:t>a</a:t>
            </a:r>
            <a:endParaRPr lang="hr-HR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22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30" grpId="0"/>
      <p:bldP spid="131" grpId="0"/>
      <p:bldP spid="132" grpId="0"/>
      <p:bldP spid="133" grpId="0"/>
      <p:bldP spid="102" grpId="0"/>
      <p:bldP spid="103" grpId="0"/>
      <p:bldP spid="104" grpId="0"/>
      <p:bldP spid="105" grpId="0"/>
      <p:bldP spid="21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/>
          <p:cNvSpPr txBox="1">
            <a:spLocks noChangeArrowheads="1"/>
          </p:cNvSpPr>
          <p:nvPr/>
        </p:nvSpPr>
        <p:spPr bwMode="auto">
          <a:xfrm>
            <a:off x="1168997" y="612386"/>
            <a:ext cx="68060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dirty="0"/>
              <a:t>Obzirom na </a:t>
            </a:r>
            <a:r>
              <a:rPr lang="hr-HR" altLang="sr-Latn-RS" sz="2400" b="1" dirty="0">
                <a:solidFill>
                  <a:srgbClr val="FF0000"/>
                </a:solidFill>
              </a:rPr>
              <a:t>duljine</a:t>
            </a:r>
            <a:r>
              <a:rPr lang="hr-HR" altLang="sr-Latn-RS" sz="2400" dirty="0"/>
              <a:t> </a:t>
            </a:r>
            <a:r>
              <a:rPr lang="hr-HR" altLang="sr-Latn-RS" sz="2400" b="1" dirty="0" smtClean="0">
                <a:solidFill>
                  <a:srgbClr val="FF0000"/>
                </a:solidFill>
              </a:rPr>
              <a:t>stranica</a:t>
            </a:r>
            <a:r>
              <a:rPr lang="hr-HR" altLang="sr-Latn-RS" sz="2400" dirty="0" smtClean="0"/>
              <a:t> </a:t>
            </a:r>
            <a:r>
              <a:rPr lang="hr-HR" altLang="sr-Latn-RS" sz="2400" dirty="0"/>
              <a:t>trokute dijelimo na: </a:t>
            </a:r>
          </a:p>
        </p:txBody>
      </p:sp>
      <p:sp>
        <p:nvSpPr>
          <p:cNvPr id="4" name="TekstniOkvir 3"/>
          <p:cNvSpPr txBox="1">
            <a:spLocks noChangeArrowheads="1"/>
          </p:cNvSpPr>
          <p:nvPr/>
        </p:nvSpPr>
        <p:spPr bwMode="auto">
          <a:xfrm>
            <a:off x="325476" y="1075203"/>
            <a:ext cx="27225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400" b="1" dirty="0">
                <a:solidFill>
                  <a:srgbClr val="00B050"/>
                </a:solidFill>
              </a:rPr>
              <a:t>raznostranične trokute</a:t>
            </a:r>
          </a:p>
        </p:txBody>
      </p:sp>
      <p:sp>
        <p:nvSpPr>
          <p:cNvPr id="5" name="TekstniOkvir 4"/>
          <p:cNvSpPr txBox="1">
            <a:spLocks noChangeArrowheads="1"/>
          </p:cNvSpPr>
          <p:nvPr/>
        </p:nvSpPr>
        <p:spPr bwMode="auto">
          <a:xfrm>
            <a:off x="3276638" y="1075203"/>
            <a:ext cx="27225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400" b="1">
                <a:solidFill>
                  <a:srgbClr val="0070C0"/>
                </a:solidFill>
              </a:rPr>
              <a:t>jednakokračne trokute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6227801" y="1075203"/>
            <a:ext cx="2722562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b="1" dirty="0" err="1">
                <a:solidFill>
                  <a:schemeClr val="accent6">
                    <a:lumMod val="75000"/>
                  </a:schemeClr>
                </a:solidFill>
              </a:rPr>
              <a:t>jednakostranične</a:t>
            </a:r>
            <a:r>
              <a:rPr lang="hr-HR" sz="2400" b="1" dirty="0">
                <a:solidFill>
                  <a:schemeClr val="accent6">
                    <a:lumMod val="75000"/>
                  </a:schemeClr>
                </a:solidFill>
              </a:rPr>
              <a:t>  trokute</a:t>
            </a:r>
          </a:p>
        </p:txBody>
      </p:sp>
      <p:sp>
        <p:nvSpPr>
          <p:cNvPr id="7" name="TekstniOkvir 6"/>
          <p:cNvSpPr txBox="1">
            <a:spLocks noChangeArrowheads="1"/>
          </p:cNvSpPr>
          <p:nvPr/>
        </p:nvSpPr>
        <p:spPr bwMode="auto">
          <a:xfrm>
            <a:off x="3759081" y="160521"/>
            <a:ext cx="22442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dirty="0" smtClean="0"/>
              <a:t>TROKUTI</a:t>
            </a:r>
            <a:endParaRPr lang="hr-HR" altLang="sr-Latn-RS" sz="2400" b="1" dirty="0"/>
          </a:p>
        </p:txBody>
      </p:sp>
      <p:grpSp>
        <p:nvGrpSpPr>
          <p:cNvPr id="8" name="Grupa 23"/>
          <p:cNvGrpSpPr>
            <a:grpSpLocks/>
          </p:cNvGrpSpPr>
          <p:nvPr/>
        </p:nvGrpSpPr>
        <p:grpSpPr bwMode="auto">
          <a:xfrm>
            <a:off x="705965" y="2212636"/>
            <a:ext cx="2197100" cy="1071563"/>
            <a:chOff x="5396452" y="3113701"/>
            <a:chExt cx="2198502" cy="1072174"/>
          </a:xfrm>
        </p:grpSpPr>
        <p:sp>
          <p:nvSpPr>
            <p:cNvPr id="9" name="TekstniOkvir 10"/>
            <p:cNvSpPr txBox="1">
              <a:spLocks noChangeArrowheads="1"/>
            </p:cNvSpPr>
            <p:nvPr/>
          </p:nvSpPr>
          <p:spPr bwMode="auto">
            <a:xfrm>
              <a:off x="5396452" y="3148688"/>
              <a:ext cx="331595" cy="400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 dirty="0"/>
                <a:t>b</a:t>
              </a:r>
            </a:p>
          </p:txBody>
        </p:sp>
        <p:sp>
          <p:nvSpPr>
            <p:cNvPr id="10" name="TekstniOkvir 11"/>
            <p:cNvSpPr txBox="1">
              <a:spLocks noChangeArrowheads="1"/>
            </p:cNvSpPr>
            <p:nvPr/>
          </p:nvSpPr>
          <p:spPr bwMode="auto">
            <a:xfrm>
              <a:off x="6281246" y="3758447"/>
              <a:ext cx="331595" cy="400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 dirty="0"/>
                <a:t>c</a:t>
              </a:r>
            </a:p>
          </p:txBody>
        </p:sp>
        <p:sp>
          <p:nvSpPr>
            <p:cNvPr id="11" name="TekstniOkvir 12"/>
            <p:cNvSpPr txBox="1">
              <a:spLocks noChangeArrowheads="1"/>
            </p:cNvSpPr>
            <p:nvPr/>
          </p:nvSpPr>
          <p:spPr bwMode="auto">
            <a:xfrm>
              <a:off x="6557456" y="3113701"/>
              <a:ext cx="331595" cy="400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a</a:t>
              </a:r>
            </a:p>
          </p:txBody>
        </p:sp>
        <p:sp>
          <p:nvSpPr>
            <p:cNvPr id="12" name="AutoShape 5"/>
            <p:cNvSpPr>
              <a:spLocks noChangeArrowheads="1"/>
            </p:cNvSpPr>
            <p:nvPr/>
          </p:nvSpPr>
          <p:spPr bwMode="auto">
            <a:xfrm rot="6559369">
              <a:off x="6222521" y="2813441"/>
              <a:ext cx="725444" cy="2019423"/>
            </a:xfrm>
            <a:prstGeom prst="rtTriangl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</p:grpSp>
      <p:grpSp>
        <p:nvGrpSpPr>
          <p:cNvPr id="13" name="Grupa 24"/>
          <p:cNvGrpSpPr>
            <a:grpSpLocks/>
          </p:cNvGrpSpPr>
          <p:nvPr/>
        </p:nvGrpSpPr>
        <p:grpSpPr bwMode="auto">
          <a:xfrm>
            <a:off x="3536950" y="2144518"/>
            <a:ext cx="2070100" cy="977713"/>
            <a:chOff x="5554456" y="4402893"/>
            <a:chExt cx="2069960" cy="977890"/>
          </a:xfrm>
        </p:grpSpPr>
        <p:sp>
          <p:nvSpPr>
            <p:cNvPr id="14" name="Jednakokračni trokut 13"/>
            <p:cNvSpPr/>
            <p:nvPr/>
          </p:nvSpPr>
          <p:spPr>
            <a:xfrm>
              <a:off x="5554456" y="4402893"/>
              <a:ext cx="2069960" cy="668458"/>
            </a:xfrm>
            <a:prstGeom prst="triangle">
              <a:avLst>
                <a:gd name="adj" fmla="val 50502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 b="1" dirty="0"/>
            </a:p>
          </p:txBody>
        </p:sp>
        <p:sp>
          <p:nvSpPr>
            <p:cNvPr id="15" name="TekstniOkvir 16"/>
            <p:cNvSpPr txBox="1">
              <a:spLocks noChangeArrowheads="1"/>
            </p:cNvSpPr>
            <p:nvPr/>
          </p:nvSpPr>
          <p:spPr bwMode="auto">
            <a:xfrm>
              <a:off x="6439693" y="4980601"/>
              <a:ext cx="331595" cy="400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a</a:t>
              </a:r>
            </a:p>
          </p:txBody>
        </p:sp>
        <p:sp>
          <p:nvSpPr>
            <p:cNvPr id="16" name="TekstniOkvir 17"/>
            <p:cNvSpPr txBox="1">
              <a:spLocks noChangeArrowheads="1"/>
            </p:cNvSpPr>
            <p:nvPr/>
          </p:nvSpPr>
          <p:spPr bwMode="auto">
            <a:xfrm>
              <a:off x="5839798" y="4433696"/>
              <a:ext cx="331595" cy="400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 dirty="0"/>
                <a:t>b</a:t>
              </a:r>
            </a:p>
          </p:txBody>
        </p:sp>
        <p:sp>
          <p:nvSpPr>
            <p:cNvPr id="17" name="TekstniOkvir 19"/>
            <p:cNvSpPr txBox="1">
              <a:spLocks noChangeArrowheads="1"/>
            </p:cNvSpPr>
            <p:nvPr/>
          </p:nvSpPr>
          <p:spPr bwMode="auto">
            <a:xfrm>
              <a:off x="7083243" y="4471797"/>
              <a:ext cx="331595" cy="400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b</a:t>
              </a:r>
            </a:p>
          </p:txBody>
        </p:sp>
      </p:grpSp>
      <p:grpSp>
        <p:nvGrpSpPr>
          <p:cNvPr id="18" name="Grupa 25"/>
          <p:cNvGrpSpPr>
            <a:grpSpLocks/>
          </p:cNvGrpSpPr>
          <p:nvPr/>
        </p:nvGrpSpPr>
        <p:grpSpPr bwMode="auto">
          <a:xfrm>
            <a:off x="7146401" y="2076069"/>
            <a:ext cx="1192213" cy="1176962"/>
            <a:chOff x="5812775" y="5579918"/>
            <a:chExt cx="1149678" cy="1164793"/>
          </a:xfrm>
        </p:grpSpPr>
        <p:sp>
          <p:nvSpPr>
            <p:cNvPr id="19" name="Jednakokračni trokut 18"/>
            <p:cNvSpPr/>
            <p:nvPr/>
          </p:nvSpPr>
          <p:spPr>
            <a:xfrm>
              <a:off x="5870948" y="5579918"/>
              <a:ext cx="1018024" cy="851529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20" name="TekstniOkvir 20"/>
            <p:cNvSpPr txBox="1">
              <a:spLocks noChangeArrowheads="1"/>
            </p:cNvSpPr>
            <p:nvPr/>
          </p:nvSpPr>
          <p:spPr bwMode="auto">
            <a:xfrm>
              <a:off x="6236707" y="6348738"/>
              <a:ext cx="331595" cy="395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a</a:t>
              </a:r>
            </a:p>
          </p:txBody>
        </p:sp>
        <p:sp>
          <p:nvSpPr>
            <p:cNvPr id="21" name="TekstniOkvir 21"/>
            <p:cNvSpPr txBox="1">
              <a:spLocks noChangeArrowheads="1"/>
            </p:cNvSpPr>
            <p:nvPr/>
          </p:nvSpPr>
          <p:spPr bwMode="auto">
            <a:xfrm>
              <a:off x="6630858" y="5766847"/>
              <a:ext cx="331595" cy="395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/>
                <a:t>a</a:t>
              </a:r>
            </a:p>
          </p:txBody>
        </p:sp>
        <p:sp>
          <p:nvSpPr>
            <p:cNvPr id="22" name="TekstniOkvir 22"/>
            <p:cNvSpPr txBox="1">
              <a:spLocks noChangeArrowheads="1"/>
            </p:cNvSpPr>
            <p:nvPr/>
          </p:nvSpPr>
          <p:spPr bwMode="auto">
            <a:xfrm>
              <a:off x="5812775" y="5787628"/>
              <a:ext cx="331595" cy="395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000" i="1" dirty="0"/>
                <a:t>a</a:t>
              </a:r>
            </a:p>
          </p:txBody>
        </p:sp>
      </p:grpSp>
      <p:sp>
        <p:nvSpPr>
          <p:cNvPr id="23" name="TekstniOkvir 22"/>
          <p:cNvSpPr txBox="1">
            <a:spLocks noChangeArrowheads="1"/>
          </p:cNvSpPr>
          <p:nvPr/>
        </p:nvSpPr>
        <p:spPr bwMode="auto">
          <a:xfrm>
            <a:off x="558857" y="4024751"/>
            <a:ext cx="87772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dirty="0"/>
              <a:t>Obzirom na </a:t>
            </a:r>
            <a:r>
              <a:rPr lang="hr-HR" altLang="sr-Latn-RS" sz="2400" b="1" dirty="0">
                <a:solidFill>
                  <a:srgbClr val="FF0000"/>
                </a:solidFill>
              </a:rPr>
              <a:t>veličinu </a:t>
            </a:r>
            <a:r>
              <a:rPr lang="hr-HR" altLang="sr-Latn-RS" sz="2400" b="1" dirty="0" smtClean="0">
                <a:solidFill>
                  <a:srgbClr val="FF0000"/>
                </a:solidFill>
              </a:rPr>
              <a:t>unutarnjih kutova </a:t>
            </a:r>
            <a:r>
              <a:rPr lang="hr-HR" altLang="sr-Latn-RS" sz="2400" dirty="0"/>
              <a:t>trokute dijelimo na: </a:t>
            </a:r>
          </a:p>
        </p:txBody>
      </p:sp>
      <p:sp>
        <p:nvSpPr>
          <p:cNvPr id="24" name="TekstniOkvir 23"/>
          <p:cNvSpPr txBox="1">
            <a:spLocks noChangeArrowheads="1"/>
          </p:cNvSpPr>
          <p:nvPr/>
        </p:nvSpPr>
        <p:spPr bwMode="auto">
          <a:xfrm>
            <a:off x="707632" y="4482264"/>
            <a:ext cx="2476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 dirty="0" err="1">
                <a:solidFill>
                  <a:srgbClr val="00B050"/>
                </a:solidFill>
              </a:rPr>
              <a:t>šiljastokutne</a:t>
            </a:r>
            <a:r>
              <a:rPr lang="hr-HR" altLang="sr-Latn-RS" sz="2000" b="1" dirty="0">
                <a:solidFill>
                  <a:srgbClr val="00B050"/>
                </a:solidFill>
              </a:rPr>
              <a:t> trokute</a:t>
            </a:r>
          </a:p>
        </p:txBody>
      </p:sp>
      <p:sp>
        <p:nvSpPr>
          <p:cNvPr id="25" name="TekstniOkvir 24"/>
          <p:cNvSpPr txBox="1">
            <a:spLocks noChangeArrowheads="1"/>
          </p:cNvSpPr>
          <p:nvPr/>
        </p:nvSpPr>
        <p:spPr bwMode="auto">
          <a:xfrm>
            <a:off x="3658794" y="4482264"/>
            <a:ext cx="2476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 dirty="0">
                <a:solidFill>
                  <a:srgbClr val="0070C0"/>
                </a:solidFill>
              </a:rPr>
              <a:t>pravokutne trokute</a:t>
            </a:r>
          </a:p>
        </p:txBody>
      </p:sp>
      <p:sp>
        <p:nvSpPr>
          <p:cNvPr id="26" name="TekstniOkvir 25"/>
          <p:cNvSpPr txBox="1"/>
          <p:nvPr/>
        </p:nvSpPr>
        <p:spPr>
          <a:xfrm>
            <a:off x="6609957" y="4482264"/>
            <a:ext cx="2147887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000" b="1" dirty="0" err="1">
                <a:solidFill>
                  <a:schemeClr val="accent6">
                    <a:lumMod val="75000"/>
                  </a:schemeClr>
                </a:solidFill>
              </a:rPr>
              <a:t>tupokutne</a:t>
            </a:r>
            <a:r>
              <a:rPr lang="hr-HR" sz="2000" b="1" dirty="0">
                <a:solidFill>
                  <a:schemeClr val="accent6">
                    <a:lumMod val="75000"/>
                  </a:schemeClr>
                </a:solidFill>
              </a:rPr>
              <a:t> trokute</a:t>
            </a:r>
          </a:p>
        </p:txBody>
      </p:sp>
      <p:sp>
        <p:nvSpPr>
          <p:cNvPr id="27" name="Jednakokračni trokut 26"/>
          <p:cNvSpPr/>
          <p:nvPr/>
        </p:nvSpPr>
        <p:spPr>
          <a:xfrm>
            <a:off x="1152609" y="5259658"/>
            <a:ext cx="1814513" cy="776287"/>
          </a:xfrm>
          <a:prstGeom prst="triangle">
            <a:avLst>
              <a:gd name="adj" fmla="val 6652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8" name="Jednakokračni trokut 27"/>
          <p:cNvSpPr/>
          <p:nvPr/>
        </p:nvSpPr>
        <p:spPr>
          <a:xfrm>
            <a:off x="6385829" y="5245011"/>
            <a:ext cx="2787650" cy="712788"/>
          </a:xfrm>
          <a:prstGeom prst="triangle">
            <a:avLst>
              <a:gd name="adj" fmla="val 64652"/>
            </a:avLst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pSp>
        <p:nvGrpSpPr>
          <p:cNvPr id="29" name="Grupa 28"/>
          <p:cNvGrpSpPr/>
          <p:nvPr/>
        </p:nvGrpSpPr>
        <p:grpSpPr>
          <a:xfrm>
            <a:off x="3997974" y="5290053"/>
            <a:ext cx="1908175" cy="677862"/>
            <a:chOff x="6754410" y="3978365"/>
            <a:chExt cx="1908175" cy="677862"/>
          </a:xfrm>
        </p:grpSpPr>
        <p:sp>
          <p:nvSpPr>
            <p:cNvPr id="30" name="Pravokutni trokut 29"/>
            <p:cNvSpPr/>
            <p:nvPr/>
          </p:nvSpPr>
          <p:spPr>
            <a:xfrm>
              <a:off x="6754410" y="3978365"/>
              <a:ext cx="1908175" cy="677862"/>
            </a:xfrm>
            <a:prstGeom prst="rtTriangl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31" name="Pravokutnik 30"/>
            <p:cNvSpPr/>
            <p:nvPr/>
          </p:nvSpPr>
          <p:spPr>
            <a:xfrm>
              <a:off x="6759143" y="4476839"/>
              <a:ext cx="179387" cy="17938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</p:grpSp>
      <p:sp>
        <p:nvSpPr>
          <p:cNvPr id="32" name="TekstniOkvir 11"/>
          <p:cNvSpPr txBox="1">
            <a:spLocks noChangeArrowheads="1"/>
          </p:cNvSpPr>
          <p:nvPr/>
        </p:nvSpPr>
        <p:spPr bwMode="auto">
          <a:xfrm>
            <a:off x="4831555" y="5299915"/>
            <a:ext cx="3313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 dirty="0"/>
              <a:t>c</a:t>
            </a:r>
          </a:p>
        </p:txBody>
      </p:sp>
      <p:sp>
        <p:nvSpPr>
          <p:cNvPr id="33" name="TekstniOkvir 11"/>
          <p:cNvSpPr txBox="1">
            <a:spLocks noChangeArrowheads="1"/>
          </p:cNvSpPr>
          <p:nvPr/>
        </p:nvSpPr>
        <p:spPr bwMode="auto">
          <a:xfrm>
            <a:off x="4705810" y="5930338"/>
            <a:ext cx="3313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 dirty="0" smtClean="0"/>
              <a:t>b</a:t>
            </a:r>
            <a:endParaRPr lang="hr-HR" altLang="sr-Latn-RS" sz="2000" i="1" dirty="0"/>
          </a:p>
        </p:txBody>
      </p:sp>
      <p:sp>
        <p:nvSpPr>
          <p:cNvPr id="34" name="TekstniOkvir 11"/>
          <p:cNvSpPr txBox="1">
            <a:spLocks noChangeArrowheads="1"/>
          </p:cNvSpPr>
          <p:nvPr/>
        </p:nvSpPr>
        <p:spPr bwMode="auto">
          <a:xfrm>
            <a:off x="3671575" y="5452315"/>
            <a:ext cx="3313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 dirty="0" smtClean="0"/>
              <a:t>a</a:t>
            </a:r>
            <a:endParaRPr lang="hr-HR" altLang="sr-Latn-RS" sz="2000" i="1" dirty="0"/>
          </a:p>
        </p:txBody>
      </p:sp>
      <p:sp>
        <p:nvSpPr>
          <p:cNvPr id="35" name="TekstniOkvir 11"/>
          <p:cNvSpPr txBox="1">
            <a:spLocks noChangeArrowheads="1"/>
          </p:cNvSpPr>
          <p:nvPr/>
        </p:nvSpPr>
        <p:spPr bwMode="auto">
          <a:xfrm>
            <a:off x="1980690" y="5299915"/>
            <a:ext cx="3313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 dirty="0" smtClean="0"/>
              <a:t>f</a:t>
            </a:r>
            <a:endParaRPr lang="hr-HR" altLang="sr-Latn-RS" sz="2000" i="1" dirty="0"/>
          </a:p>
        </p:txBody>
      </p:sp>
      <p:sp>
        <p:nvSpPr>
          <p:cNvPr id="36" name="TekstniOkvir 11"/>
          <p:cNvSpPr txBox="1">
            <a:spLocks noChangeArrowheads="1"/>
          </p:cNvSpPr>
          <p:nvPr/>
        </p:nvSpPr>
        <p:spPr bwMode="auto">
          <a:xfrm>
            <a:off x="1854945" y="5930338"/>
            <a:ext cx="3313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 dirty="0" smtClean="0"/>
              <a:t>e</a:t>
            </a:r>
            <a:endParaRPr lang="hr-HR" altLang="sr-Latn-RS" sz="2000" i="1" dirty="0"/>
          </a:p>
        </p:txBody>
      </p:sp>
      <p:sp>
        <p:nvSpPr>
          <p:cNvPr id="37" name="TekstniOkvir 11"/>
          <p:cNvSpPr txBox="1">
            <a:spLocks noChangeArrowheads="1"/>
          </p:cNvSpPr>
          <p:nvPr/>
        </p:nvSpPr>
        <p:spPr bwMode="auto">
          <a:xfrm>
            <a:off x="820710" y="5452315"/>
            <a:ext cx="3313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 dirty="0" smtClean="0"/>
              <a:t>d</a:t>
            </a:r>
            <a:endParaRPr lang="hr-HR" altLang="sr-Latn-RS" sz="2000" i="1" dirty="0"/>
          </a:p>
        </p:txBody>
      </p:sp>
      <p:sp>
        <p:nvSpPr>
          <p:cNvPr id="38" name="TekstniOkvir 11"/>
          <p:cNvSpPr txBox="1">
            <a:spLocks noChangeArrowheads="1"/>
          </p:cNvSpPr>
          <p:nvPr/>
        </p:nvSpPr>
        <p:spPr bwMode="auto">
          <a:xfrm>
            <a:off x="8563009" y="5191005"/>
            <a:ext cx="3313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 dirty="0" smtClean="0"/>
              <a:t>y</a:t>
            </a:r>
            <a:endParaRPr lang="hr-HR" altLang="sr-Latn-RS" sz="2000" i="1" dirty="0"/>
          </a:p>
        </p:txBody>
      </p:sp>
      <p:sp>
        <p:nvSpPr>
          <p:cNvPr id="39" name="TekstniOkvir 11"/>
          <p:cNvSpPr txBox="1">
            <a:spLocks noChangeArrowheads="1"/>
          </p:cNvSpPr>
          <p:nvPr/>
        </p:nvSpPr>
        <p:spPr bwMode="auto">
          <a:xfrm>
            <a:off x="7928207" y="5885523"/>
            <a:ext cx="3313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 dirty="0" smtClean="0"/>
              <a:t>z</a:t>
            </a:r>
            <a:endParaRPr lang="hr-HR" altLang="sr-Latn-RS" sz="2000" i="1" dirty="0"/>
          </a:p>
        </p:txBody>
      </p:sp>
      <p:sp>
        <p:nvSpPr>
          <p:cNvPr id="40" name="TekstniOkvir 11"/>
          <p:cNvSpPr txBox="1">
            <a:spLocks noChangeArrowheads="1"/>
          </p:cNvSpPr>
          <p:nvPr/>
        </p:nvSpPr>
        <p:spPr bwMode="auto">
          <a:xfrm>
            <a:off x="7163411" y="5207445"/>
            <a:ext cx="3313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 dirty="0" smtClean="0"/>
              <a:t>x</a:t>
            </a:r>
            <a:endParaRPr lang="hr-HR" altLang="sr-Latn-RS" sz="2000" i="1" dirty="0"/>
          </a:p>
        </p:txBody>
      </p:sp>
    </p:spTree>
    <p:extLst>
      <p:ext uri="{BB962C8B-B14F-4D97-AF65-F5344CB8AC3E}">
        <p14:creationId xmlns:p14="http://schemas.microsoft.com/office/powerpoint/2010/main" val="426350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23" grpId="0"/>
      <p:bldP spid="24" grpId="0"/>
      <p:bldP spid="25" grpId="0"/>
      <p:bldP spid="26" grpId="0"/>
      <p:bldP spid="27" grpId="0" animBg="1"/>
      <p:bldP spid="28" grpId="0" animBg="1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396240" y="824756"/>
            <a:ext cx="8427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OPSEG TROKUTA (</a:t>
            </a:r>
            <a:r>
              <a:rPr lang="hr-HR" sz="2400" b="1" i="1" dirty="0" smtClean="0"/>
              <a:t>o</a:t>
            </a:r>
            <a:r>
              <a:rPr lang="hr-HR" sz="2400" dirty="0" smtClean="0"/>
              <a:t>) jednak je zbroju duljina svih njegovih stranica.  </a:t>
            </a:r>
            <a:endParaRPr lang="hr-HR" sz="2400" dirty="0"/>
          </a:p>
        </p:txBody>
      </p:sp>
      <p:grpSp>
        <p:nvGrpSpPr>
          <p:cNvPr id="3" name="Grupa 23"/>
          <p:cNvGrpSpPr>
            <a:grpSpLocks/>
          </p:cNvGrpSpPr>
          <p:nvPr/>
        </p:nvGrpSpPr>
        <p:grpSpPr bwMode="auto">
          <a:xfrm>
            <a:off x="705128" y="2989022"/>
            <a:ext cx="2119027" cy="1373663"/>
            <a:chOff x="5320202" y="3052705"/>
            <a:chExt cx="2120381" cy="1374448"/>
          </a:xfrm>
        </p:grpSpPr>
        <p:sp>
          <p:nvSpPr>
            <p:cNvPr id="4" name="TekstniOkvir 10"/>
            <p:cNvSpPr txBox="1">
              <a:spLocks noChangeArrowheads="1"/>
            </p:cNvSpPr>
            <p:nvPr/>
          </p:nvSpPr>
          <p:spPr bwMode="auto">
            <a:xfrm>
              <a:off x="5320202" y="3148688"/>
              <a:ext cx="331595" cy="461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b="1" i="1" dirty="0"/>
                <a:t>b</a:t>
              </a:r>
            </a:p>
          </p:txBody>
        </p:sp>
        <p:sp>
          <p:nvSpPr>
            <p:cNvPr id="5" name="TekstniOkvir 11"/>
            <p:cNvSpPr txBox="1">
              <a:spLocks noChangeArrowheads="1"/>
            </p:cNvSpPr>
            <p:nvPr/>
          </p:nvSpPr>
          <p:spPr bwMode="auto">
            <a:xfrm>
              <a:off x="6281246" y="3819442"/>
              <a:ext cx="331595" cy="461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b="1" i="1" dirty="0"/>
                <a:t>c</a:t>
              </a:r>
            </a:p>
          </p:txBody>
        </p:sp>
        <p:sp>
          <p:nvSpPr>
            <p:cNvPr id="6" name="TekstniOkvir 12"/>
            <p:cNvSpPr txBox="1">
              <a:spLocks noChangeArrowheads="1"/>
            </p:cNvSpPr>
            <p:nvPr/>
          </p:nvSpPr>
          <p:spPr bwMode="auto">
            <a:xfrm>
              <a:off x="6557456" y="3052705"/>
              <a:ext cx="331595" cy="461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b="1" i="1" dirty="0"/>
                <a:t>a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 rot="6559369">
              <a:off x="5966732" y="2953302"/>
              <a:ext cx="1023830" cy="1923872"/>
            </a:xfrm>
            <a:prstGeom prst="rtTriangle">
              <a:avLst/>
            </a:prstGeom>
            <a:solidFill>
              <a:srgbClr val="FF66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</p:grpSp>
      <p:sp>
        <p:nvSpPr>
          <p:cNvPr id="8" name="TekstniOkvir 7"/>
          <p:cNvSpPr txBox="1"/>
          <p:nvPr/>
        </p:nvSpPr>
        <p:spPr>
          <a:xfrm>
            <a:off x="4175760" y="2147776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Vrsta trokuta?</a:t>
            </a:r>
            <a:endParaRPr lang="hr-HR" sz="2400" dirty="0"/>
          </a:p>
        </p:txBody>
      </p:sp>
      <p:sp>
        <p:nvSpPr>
          <p:cNvPr id="9" name="TekstniOkvir 8"/>
          <p:cNvSpPr txBox="1"/>
          <p:nvPr/>
        </p:nvSpPr>
        <p:spPr>
          <a:xfrm>
            <a:off x="4175760" y="3318488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trokuta? 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11" name="TekstniOkvir 10"/>
          <p:cNvSpPr txBox="1"/>
          <p:nvPr/>
        </p:nvSpPr>
        <p:spPr>
          <a:xfrm>
            <a:off x="4762500" y="2671357"/>
            <a:ext cx="2766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raznostraničan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4762500" y="3903624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</a:t>
            </a:r>
            <a:r>
              <a:rPr lang="hr-HR" sz="2800" i="1" dirty="0" smtClean="0">
                <a:solidFill>
                  <a:srgbClr val="FF0000"/>
                </a:solidFill>
              </a:rPr>
              <a:t>a + b + c</a:t>
            </a:r>
            <a:endParaRPr lang="hr-HR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08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396240" y="824756"/>
            <a:ext cx="8427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OPSEG TROKUTA (</a:t>
            </a:r>
            <a:r>
              <a:rPr lang="hr-HR" sz="2400" b="1" i="1" dirty="0" smtClean="0"/>
              <a:t>o</a:t>
            </a:r>
            <a:r>
              <a:rPr lang="hr-HR" sz="2400" dirty="0" smtClean="0"/>
              <a:t>) jednak je zbroju duljina svih njegovih stranica.  </a:t>
            </a:r>
            <a:endParaRPr lang="hr-HR" sz="2400" dirty="0"/>
          </a:p>
        </p:txBody>
      </p:sp>
      <p:sp>
        <p:nvSpPr>
          <p:cNvPr id="8" name="TekstniOkvir 7"/>
          <p:cNvSpPr txBox="1"/>
          <p:nvPr/>
        </p:nvSpPr>
        <p:spPr>
          <a:xfrm>
            <a:off x="4175760" y="2147776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Vrsta trokuta?</a:t>
            </a:r>
            <a:endParaRPr lang="hr-HR" sz="2400" dirty="0"/>
          </a:p>
        </p:txBody>
      </p:sp>
      <p:sp>
        <p:nvSpPr>
          <p:cNvPr id="9" name="TekstniOkvir 8"/>
          <p:cNvSpPr txBox="1"/>
          <p:nvPr/>
        </p:nvSpPr>
        <p:spPr>
          <a:xfrm>
            <a:off x="4175760" y="3318488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trokuta? 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11" name="TekstniOkvir 10"/>
          <p:cNvSpPr txBox="1"/>
          <p:nvPr/>
        </p:nvSpPr>
        <p:spPr>
          <a:xfrm>
            <a:off x="4762500" y="2671357"/>
            <a:ext cx="2766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jednakokračan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4762500" y="3903624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</a:t>
            </a:r>
            <a:r>
              <a:rPr lang="hr-HR" sz="2800" i="1" dirty="0" smtClean="0">
                <a:solidFill>
                  <a:srgbClr val="FF0000"/>
                </a:solidFill>
              </a:rPr>
              <a:t>a + 2b</a:t>
            </a:r>
            <a:endParaRPr lang="hr-HR" sz="2800" i="1" dirty="0">
              <a:solidFill>
                <a:srgbClr val="FF0000"/>
              </a:solidFill>
            </a:endParaRPr>
          </a:p>
        </p:txBody>
      </p:sp>
      <p:grpSp>
        <p:nvGrpSpPr>
          <p:cNvPr id="13" name="Grupa 24"/>
          <p:cNvGrpSpPr>
            <a:grpSpLocks/>
          </p:cNvGrpSpPr>
          <p:nvPr/>
        </p:nvGrpSpPr>
        <p:grpSpPr bwMode="auto">
          <a:xfrm>
            <a:off x="1188974" y="1822956"/>
            <a:ext cx="2070100" cy="3452728"/>
            <a:chOff x="5554456" y="4402893"/>
            <a:chExt cx="2069960" cy="3453352"/>
          </a:xfrm>
        </p:grpSpPr>
        <p:sp>
          <p:nvSpPr>
            <p:cNvPr id="14" name="Jednakokračni trokut 13"/>
            <p:cNvSpPr/>
            <p:nvPr/>
          </p:nvSpPr>
          <p:spPr>
            <a:xfrm>
              <a:off x="5554456" y="4402893"/>
              <a:ext cx="2069960" cy="3026554"/>
            </a:xfrm>
            <a:prstGeom prst="triangle">
              <a:avLst>
                <a:gd name="adj" fmla="val 51974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 b="1" dirty="0"/>
            </a:p>
          </p:txBody>
        </p:sp>
        <p:sp>
          <p:nvSpPr>
            <p:cNvPr id="15" name="TekstniOkvir 16"/>
            <p:cNvSpPr txBox="1">
              <a:spLocks noChangeArrowheads="1"/>
            </p:cNvSpPr>
            <p:nvPr/>
          </p:nvSpPr>
          <p:spPr bwMode="auto">
            <a:xfrm>
              <a:off x="6439693" y="7394496"/>
              <a:ext cx="331595" cy="461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i="1" dirty="0"/>
                <a:t>a</a:t>
              </a:r>
            </a:p>
          </p:txBody>
        </p:sp>
        <p:sp>
          <p:nvSpPr>
            <p:cNvPr id="16" name="TekstniOkvir 17"/>
            <p:cNvSpPr txBox="1">
              <a:spLocks noChangeArrowheads="1"/>
            </p:cNvSpPr>
            <p:nvPr/>
          </p:nvSpPr>
          <p:spPr bwMode="auto">
            <a:xfrm>
              <a:off x="5743263" y="5620273"/>
              <a:ext cx="331595" cy="461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i="1" dirty="0"/>
                <a:t>b</a:t>
              </a:r>
            </a:p>
          </p:txBody>
        </p:sp>
        <p:sp>
          <p:nvSpPr>
            <p:cNvPr id="17" name="TekstniOkvir 19"/>
            <p:cNvSpPr txBox="1">
              <a:spLocks noChangeArrowheads="1"/>
            </p:cNvSpPr>
            <p:nvPr/>
          </p:nvSpPr>
          <p:spPr bwMode="auto">
            <a:xfrm>
              <a:off x="7083243" y="5604476"/>
              <a:ext cx="331595" cy="461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i="1" dirty="0"/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718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396240" y="824756"/>
            <a:ext cx="8427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OPSEG TROKUTA (</a:t>
            </a:r>
            <a:r>
              <a:rPr lang="hr-HR" sz="2400" b="1" i="1" dirty="0" smtClean="0"/>
              <a:t>o</a:t>
            </a:r>
            <a:r>
              <a:rPr lang="hr-HR" sz="2400" dirty="0" smtClean="0"/>
              <a:t>) jednak je zbroju duljina svih njegovih stranica.  </a:t>
            </a:r>
            <a:endParaRPr lang="hr-HR" sz="2400" dirty="0"/>
          </a:p>
        </p:txBody>
      </p:sp>
      <p:sp>
        <p:nvSpPr>
          <p:cNvPr id="8" name="TekstniOkvir 7"/>
          <p:cNvSpPr txBox="1"/>
          <p:nvPr/>
        </p:nvSpPr>
        <p:spPr>
          <a:xfrm>
            <a:off x="4175760" y="2147776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Vrsta trokuta?</a:t>
            </a:r>
            <a:endParaRPr lang="hr-HR" sz="2400" dirty="0"/>
          </a:p>
        </p:txBody>
      </p:sp>
      <p:sp>
        <p:nvSpPr>
          <p:cNvPr id="9" name="TekstniOkvir 8"/>
          <p:cNvSpPr txBox="1"/>
          <p:nvPr/>
        </p:nvSpPr>
        <p:spPr>
          <a:xfrm>
            <a:off x="4175760" y="3318488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trokuta? 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11" name="TekstniOkvir 10"/>
          <p:cNvSpPr txBox="1"/>
          <p:nvPr/>
        </p:nvSpPr>
        <p:spPr>
          <a:xfrm>
            <a:off x="4762500" y="2671357"/>
            <a:ext cx="2766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jednakokračan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4762500" y="3903624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</a:t>
            </a:r>
            <a:r>
              <a:rPr lang="hr-HR" sz="2800" i="1" dirty="0" smtClean="0">
                <a:solidFill>
                  <a:srgbClr val="FF0000"/>
                </a:solidFill>
              </a:rPr>
              <a:t>x + 2k</a:t>
            </a:r>
            <a:endParaRPr lang="hr-HR" sz="2800" i="1" dirty="0">
              <a:solidFill>
                <a:srgbClr val="FF0000"/>
              </a:solidFill>
            </a:endParaRPr>
          </a:p>
        </p:txBody>
      </p:sp>
      <p:grpSp>
        <p:nvGrpSpPr>
          <p:cNvPr id="13" name="Grupa 24"/>
          <p:cNvGrpSpPr>
            <a:grpSpLocks/>
          </p:cNvGrpSpPr>
          <p:nvPr/>
        </p:nvGrpSpPr>
        <p:grpSpPr bwMode="auto">
          <a:xfrm rot="10800000">
            <a:off x="1188974" y="2434900"/>
            <a:ext cx="2070100" cy="1336383"/>
            <a:chOff x="5554456" y="5923150"/>
            <a:chExt cx="2069960" cy="1325934"/>
          </a:xfrm>
        </p:grpSpPr>
        <p:sp>
          <p:nvSpPr>
            <p:cNvPr id="14" name="Jednakokračni trokut 13"/>
            <p:cNvSpPr/>
            <p:nvPr/>
          </p:nvSpPr>
          <p:spPr>
            <a:xfrm>
              <a:off x="5554456" y="5923150"/>
              <a:ext cx="2069960" cy="898510"/>
            </a:xfrm>
            <a:prstGeom prst="triangle">
              <a:avLst>
                <a:gd name="adj" fmla="val 51974"/>
              </a:avLst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 b="1" dirty="0"/>
            </a:p>
          </p:txBody>
        </p:sp>
        <p:sp>
          <p:nvSpPr>
            <p:cNvPr id="15" name="TekstniOkvir 16"/>
            <p:cNvSpPr txBox="1">
              <a:spLocks noChangeArrowheads="1"/>
            </p:cNvSpPr>
            <p:nvPr/>
          </p:nvSpPr>
          <p:spPr bwMode="auto">
            <a:xfrm flipV="1">
              <a:off x="6423640" y="6787335"/>
              <a:ext cx="331595" cy="461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i="1" dirty="0" smtClean="0"/>
                <a:t>x</a:t>
              </a:r>
              <a:endParaRPr lang="hr-HR" altLang="sr-Latn-RS" sz="2400" i="1" dirty="0"/>
            </a:p>
          </p:txBody>
        </p:sp>
        <p:sp>
          <p:nvSpPr>
            <p:cNvPr id="16" name="TekstniOkvir 17"/>
            <p:cNvSpPr txBox="1">
              <a:spLocks noChangeArrowheads="1"/>
            </p:cNvSpPr>
            <p:nvPr/>
          </p:nvSpPr>
          <p:spPr bwMode="auto">
            <a:xfrm flipV="1">
              <a:off x="5743265" y="5923150"/>
              <a:ext cx="331595" cy="461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i="1" dirty="0" smtClean="0"/>
                <a:t>k</a:t>
              </a:r>
              <a:endParaRPr lang="hr-HR" altLang="sr-Latn-RS" sz="2400" i="1" dirty="0"/>
            </a:p>
          </p:txBody>
        </p:sp>
        <p:sp>
          <p:nvSpPr>
            <p:cNvPr id="17" name="TekstniOkvir 19"/>
            <p:cNvSpPr txBox="1">
              <a:spLocks noChangeArrowheads="1"/>
            </p:cNvSpPr>
            <p:nvPr/>
          </p:nvSpPr>
          <p:spPr bwMode="auto">
            <a:xfrm flipV="1">
              <a:off x="7144204" y="5995656"/>
              <a:ext cx="331595" cy="461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i="1" dirty="0" smtClean="0"/>
                <a:t>k</a:t>
              </a:r>
              <a:endParaRPr lang="hr-HR" altLang="sr-Latn-RS" sz="24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334643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396240" y="824756"/>
            <a:ext cx="8427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OPSEG TROKUTA (</a:t>
            </a:r>
            <a:r>
              <a:rPr lang="hr-HR" sz="2400" b="1" i="1" dirty="0" smtClean="0"/>
              <a:t>o</a:t>
            </a:r>
            <a:r>
              <a:rPr lang="hr-HR" sz="2400" dirty="0" smtClean="0"/>
              <a:t>) jednak je zbroju duljina svih njegovih stranica.  </a:t>
            </a:r>
            <a:endParaRPr lang="hr-HR" sz="2400" dirty="0"/>
          </a:p>
        </p:txBody>
      </p:sp>
      <p:sp>
        <p:nvSpPr>
          <p:cNvPr id="8" name="TekstniOkvir 7"/>
          <p:cNvSpPr txBox="1"/>
          <p:nvPr/>
        </p:nvSpPr>
        <p:spPr>
          <a:xfrm>
            <a:off x="4175760" y="2147776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Vrsta trokuta?</a:t>
            </a:r>
            <a:endParaRPr lang="hr-HR" sz="2400" dirty="0"/>
          </a:p>
        </p:txBody>
      </p:sp>
      <p:sp>
        <p:nvSpPr>
          <p:cNvPr id="9" name="TekstniOkvir 8"/>
          <p:cNvSpPr txBox="1"/>
          <p:nvPr/>
        </p:nvSpPr>
        <p:spPr>
          <a:xfrm>
            <a:off x="4175760" y="3318488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trokuta? 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11" name="TekstniOkvir 10"/>
          <p:cNvSpPr txBox="1"/>
          <p:nvPr/>
        </p:nvSpPr>
        <p:spPr>
          <a:xfrm>
            <a:off x="4762500" y="2671357"/>
            <a:ext cx="3802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err="1" smtClean="0">
                <a:solidFill>
                  <a:srgbClr val="FF0000"/>
                </a:solidFill>
              </a:rPr>
              <a:t>jednakostraničan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4762500" y="3903624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3</a:t>
            </a:r>
            <a:r>
              <a:rPr lang="hr-HR" sz="2800" i="1" dirty="0" smtClean="0">
                <a:solidFill>
                  <a:srgbClr val="FF0000"/>
                </a:solidFill>
              </a:rPr>
              <a:t>a</a:t>
            </a:r>
            <a:endParaRPr lang="hr-HR" sz="2800" i="1" dirty="0">
              <a:solidFill>
                <a:srgbClr val="FF0000"/>
              </a:solidFill>
            </a:endParaRPr>
          </a:p>
        </p:txBody>
      </p:sp>
      <p:grpSp>
        <p:nvGrpSpPr>
          <p:cNvPr id="13" name="Grupa 25"/>
          <p:cNvGrpSpPr>
            <a:grpSpLocks/>
          </p:cNvGrpSpPr>
          <p:nvPr/>
        </p:nvGrpSpPr>
        <p:grpSpPr bwMode="auto">
          <a:xfrm>
            <a:off x="1294249" y="2378606"/>
            <a:ext cx="1253173" cy="1238517"/>
            <a:chOff x="5753991" y="5579918"/>
            <a:chExt cx="1208462" cy="1225712"/>
          </a:xfrm>
        </p:grpSpPr>
        <p:sp>
          <p:nvSpPr>
            <p:cNvPr id="14" name="Jednakokračni trokut 13"/>
            <p:cNvSpPr/>
            <p:nvPr/>
          </p:nvSpPr>
          <p:spPr>
            <a:xfrm>
              <a:off x="5870948" y="5579918"/>
              <a:ext cx="1018024" cy="851529"/>
            </a:xfrm>
            <a:prstGeom prst="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15" name="TekstniOkvir 20"/>
            <p:cNvSpPr txBox="1">
              <a:spLocks noChangeArrowheads="1"/>
            </p:cNvSpPr>
            <p:nvPr/>
          </p:nvSpPr>
          <p:spPr bwMode="auto">
            <a:xfrm>
              <a:off x="6236707" y="6348738"/>
              <a:ext cx="331595" cy="4568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i="1"/>
                <a:t>a</a:t>
              </a:r>
            </a:p>
          </p:txBody>
        </p:sp>
        <p:sp>
          <p:nvSpPr>
            <p:cNvPr id="16" name="TekstniOkvir 21"/>
            <p:cNvSpPr txBox="1">
              <a:spLocks noChangeArrowheads="1"/>
            </p:cNvSpPr>
            <p:nvPr/>
          </p:nvSpPr>
          <p:spPr bwMode="auto">
            <a:xfrm>
              <a:off x="6630858" y="5766847"/>
              <a:ext cx="331595" cy="4568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i="1"/>
                <a:t>a</a:t>
              </a:r>
            </a:p>
          </p:txBody>
        </p:sp>
        <p:sp>
          <p:nvSpPr>
            <p:cNvPr id="17" name="TekstniOkvir 22"/>
            <p:cNvSpPr txBox="1">
              <a:spLocks noChangeArrowheads="1"/>
            </p:cNvSpPr>
            <p:nvPr/>
          </p:nvSpPr>
          <p:spPr bwMode="auto">
            <a:xfrm>
              <a:off x="5753991" y="5757463"/>
              <a:ext cx="331595" cy="4568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sz="2400" i="1" dirty="0"/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05556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396240" y="824756"/>
            <a:ext cx="8427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OPSEG TROKUTA (</a:t>
            </a:r>
            <a:r>
              <a:rPr lang="hr-HR" sz="2400" b="1" i="1" dirty="0" smtClean="0"/>
              <a:t>o</a:t>
            </a:r>
            <a:r>
              <a:rPr lang="hr-HR" sz="2400" dirty="0" smtClean="0"/>
              <a:t>) jednak je zbroju duljina svih njegovih stranica.  </a:t>
            </a:r>
            <a:endParaRPr lang="hr-HR" sz="2400" dirty="0"/>
          </a:p>
        </p:txBody>
      </p:sp>
      <p:sp>
        <p:nvSpPr>
          <p:cNvPr id="8" name="TekstniOkvir 7"/>
          <p:cNvSpPr txBox="1"/>
          <p:nvPr/>
        </p:nvSpPr>
        <p:spPr>
          <a:xfrm>
            <a:off x="4175760" y="2147776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Vrsta trokuta?</a:t>
            </a:r>
            <a:endParaRPr lang="hr-HR" sz="2400" dirty="0"/>
          </a:p>
        </p:txBody>
      </p:sp>
      <p:sp>
        <p:nvSpPr>
          <p:cNvPr id="9" name="TekstniOkvir 8"/>
          <p:cNvSpPr txBox="1"/>
          <p:nvPr/>
        </p:nvSpPr>
        <p:spPr>
          <a:xfrm>
            <a:off x="4175760" y="3318488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trokuta? 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11" name="TekstniOkvir 10"/>
          <p:cNvSpPr txBox="1"/>
          <p:nvPr/>
        </p:nvSpPr>
        <p:spPr>
          <a:xfrm>
            <a:off x="4762500" y="2671357"/>
            <a:ext cx="3802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raznostraničan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4762500" y="3903624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</a:t>
            </a:r>
            <a:r>
              <a:rPr lang="hr-HR" sz="2800" i="1" dirty="0" smtClean="0">
                <a:solidFill>
                  <a:srgbClr val="FF0000"/>
                </a:solidFill>
              </a:rPr>
              <a:t>d + e + f</a:t>
            </a:r>
            <a:endParaRPr lang="hr-HR" sz="2800" i="1" dirty="0">
              <a:solidFill>
                <a:srgbClr val="FF0000"/>
              </a:solidFill>
            </a:endParaRPr>
          </a:p>
        </p:txBody>
      </p:sp>
      <p:sp>
        <p:nvSpPr>
          <p:cNvPr id="18" name="Jednakokračni trokut 17"/>
          <p:cNvSpPr/>
          <p:nvPr/>
        </p:nvSpPr>
        <p:spPr>
          <a:xfrm>
            <a:off x="1279072" y="2418290"/>
            <a:ext cx="1814513" cy="776287"/>
          </a:xfrm>
          <a:prstGeom prst="triangle">
            <a:avLst>
              <a:gd name="adj" fmla="val 6652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9" name="TekstniOkvir 11"/>
          <p:cNvSpPr txBox="1">
            <a:spLocks noChangeArrowheads="1"/>
          </p:cNvSpPr>
          <p:nvPr/>
        </p:nvSpPr>
        <p:spPr bwMode="auto">
          <a:xfrm>
            <a:off x="2107153" y="2458547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 dirty="0" smtClean="0"/>
              <a:t>f</a:t>
            </a:r>
            <a:endParaRPr lang="hr-HR" altLang="sr-Latn-RS" sz="2400" i="1" dirty="0"/>
          </a:p>
        </p:txBody>
      </p:sp>
      <p:sp>
        <p:nvSpPr>
          <p:cNvPr id="20" name="TekstniOkvir 11"/>
          <p:cNvSpPr txBox="1">
            <a:spLocks noChangeArrowheads="1"/>
          </p:cNvSpPr>
          <p:nvPr/>
        </p:nvSpPr>
        <p:spPr bwMode="auto">
          <a:xfrm>
            <a:off x="1981408" y="3088970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 dirty="0" smtClean="0"/>
              <a:t>e</a:t>
            </a:r>
            <a:endParaRPr lang="hr-HR" altLang="sr-Latn-RS" sz="2400" i="1" dirty="0"/>
          </a:p>
        </p:txBody>
      </p:sp>
      <p:sp>
        <p:nvSpPr>
          <p:cNvPr id="21" name="TekstniOkvir 11"/>
          <p:cNvSpPr txBox="1">
            <a:spLocks noChangeArrowheads="1"/>
          </p:cNvSpPr>
          <p:nvPr/>
        </p:nvSpPr>
        <p:spPr bwMode="auto">
          <a:xfrm>
            <a:off x="947173" y="2610947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 dirty="0" smtClean="0"/>
              <a:t>d</a:t>
            </a:r>
            <a:endParaRPr lang="hr-HR" altLang="sr-Latn-RS" sz="2400" i="1" dirty="0"/>
          </a:p>
        </p:txBody>
      </p:sp>
    </p:spTree>
    <p:extLst>
      <p:ext uri="{BB962C8B-B14F-4D97-AF65-F5344CB8AC3E}">
        <p14:creationId xmlns:p14="http://schemas.microsoft.com/office/powerpoint/2010/main" val="126631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396240" y="824756"/>
            <a:ext cx="8427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OPSEG TROKUTA (</a:t>
            </a:r>
            <a:r>
              <a:rPr lang="hr-HR" sz="2400" b="1" i="1" dirty="0" smtClean="0"/>
              <a:t>o</a:t>
            </a:r>
            <a:r>
              <a:rPr lang="hr-HR" sz="2400" dirty="0" smtClean="0"/>
              <a:t>) jednak je zbroju duljina svih njegovih stranica.  </a:t>
            </a:r>
            <a:endParaRPr lang="hr-HR" sz="2400" dirty="0"/>
          </a:p>
        </p:txBody>
      </p:sp>
      <p:sp>
        <p:nvSpPr>
          <p:cNvPr id="8" name="TekstniOkvir 7"/>
          <p:cNvSpPr txBox="1"/>
          <p:nvPr/>
        </p:nvSpPr>
        <p:spPr>
          <a:xfrm>
            <a:off x="4175760" y="2147776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Vrsta trokuta?</a:t>
            </a:r>
            <a:endParaRPr lang="hr-HR" sz="2400" dirty="0"/>
          </a:p>
        </p:txBody>
      </p:sp>
      <p:sp>
        <p:nvSpPr>
          <p:cNvPr id="9" name="TekstniOkvir 8"/>
          <p:cNvSpPr txBox="1"/>
          <p:nvPr/>
        </p:nvSpPr>
        <p:spPr>
          <a:xfrm>
            <a:off x="4175760" y="3318488"/>
            <a:ext cx="438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Opseg trokuta? 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11" name="TekstniOkvir 10"/>
          <p:cNvSpPr txBox="1"/>
          <p:nvPr/>
        </p:nvSpPr>
        <p:spPr>
          <a:xfrm>
            <a:off x="4541520" y="2671357"/>
            <a:ext cx="505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FF0000"/>
                </a:solidFill>
              </a:rPr>
              <a:t>raznostraničan, pravokutan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4762500" y="3903624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rgbClr val="FF0000"/>
                </a:solidFill>
              </a:rPr>
              <a:t>o </a:t>
            </a:r>
            <a:r>
              <a:rPr lang="hr-HR" sz="2800" dirty="0" smtClean="0">
                <a:solidFill>
                  <a:srgbClr val="FF0000"/>
                </a:solidFill>
              </a:rPr>
              <a:t>= </a:t>
            </a:r>
            <a:r>
              <a:rPr lang="hr-HR" sz="2800" i="1" dirty="0" smtClean="0">
                <a:solidFill>
                  <a:srgbClr val="FF0000"/>
                </a:solidFill>
              </a:rPr>
              <a:t>a + b + c</a:t>
            </a:r>
            <a:endParaRPr lang="hr-HR" sz="2800" i="1" dirty="0">
              <a:solidFill>
                <a:srgbClr val="FF0000"/>
              </a:solidFill>
            </a:endParaRPr>
          </a:p>
        </p:txBody>
      </p:sp>
      <p:grpSp>
        <p:nvGrpSpPr>
          <p:cNvPr id="13" name="Grupa 12"/>
          <p:cNvGrpSpPr/>
          <p:nvPr/>
        </p:nvGrpSpPr>
        <p:grpSpPr>
          <a:xfrm>
            <a:off x="1138972" y="2671357"/>
            <a:ext cx="1917297" cy="677862"/>
            <a:chOff x="6745288" y="3978365"/>
            <a:chExt cx="1917297" cy="677862"/>
          </a:xfrm>
        </p:grpSpPr>
        <p:sp>
          <p:nvSpPr>
            <p:cNvPr id="14" name="Pravokutni trokut 13"/>
            <p:cNvSpPr/>
            <p:nvPr/>
          </p:nvSpPr>
          <p:spPr>
            <a:xfrm>
              <a:off x="6754410" y="3978365"/>
              <a:ext cx="1908175" cy="677862"/>
            </a:xfrm>
            <a:prstGeom prst="rtTriangl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15" name="Pravokutnik 14"/>
            <p:cNvSpPr/>
            <p:nvPr/>
          </p:nvSpPr>
          <p:spPr>
            <a:xfrm>
              <a:off x="6745288" y="4476839"/>
              <a:ext cx="179387" cy="17938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</p:grpSp>
      <p:sp>
        <p:nvSpPr>
          <p:cNvPr id="16" name="TekstniOkvir 11"/>
          <p:cNvSpPr txBox="1">
            <a:spLocks noChangeArrowheads="1"/>
          </p:cNvSpPr>
          <p:nvPr/>
        </p:nvSpPr>
        <p:spPr bwMode="auto">
          <a:xfrm>
            <a:off x="1981675" y="2620259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/>
              <a:t>c</a:t>
            </a:r>
          </a:p>
        </p:txBody>
      </p:sp>
      <p:sp>
        <p:nvSpPr>
          <p:cNvPr id="17" name="TekstniOkvir 11"/>
          <p:cNvSpPr txBox="1">
            <a:spLocks noChangeArrowheads="1"/>
          </p:cNvSpPr>
          <p:nvPr/>
        </p:nvSpPr>
        <p:spPr bwMode="auto">
          <a:xfrm>
            <a:off x="1855930" y="3311642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b</a:t>
            </a:r>
            <a:endParaRPr lang="hr-HR" altLang="sr-Latn-RS" sz="2400" b="1" i="1" dirty="0"/>
          </a:p>
        </p:txBody>
      </p:sp>
      <p:sp>
        <p:nvSpPr>
          <p:cNvPr id="22" name="TekstniOkvir 11"/>
          <p:cNvSpPr txBox="1">
            <a:spLocks noChangeArrowheads="1"/>
          </p:cNvSpPr>
          <p:nvPr/>
        </p:nvSpPr>
        <p:spPr bwMode="auto">
          <a:xfrm>
            <a:off x="821695" y="2833619"/>
            <a:ext cx="331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 dirty="0" smtClean="0"/>
              <a:t>a</a:t>
            </a:r>
            <a:endParaRPr lang="hr-HR" altLang="sr-Latn-RS" sz="2400" b="1" i="1" dirty="0"/>
          </a:p>
        </p:txBody>
      </p:sp>
    </p:spTree>
    <p:extLst>
      <p:ext uri="{BB962C8B-B14F-4D97-AF65-F5344CB8AC3E}">
        <p14:creationId xmlns:p14="http://schemas.microsoft.com/office/powerpoint/2010/main" val="400091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318260" y="304800"/>
            <a:ext cx="6507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ČETVEROKUTI</a:t>
            </a:r>
            <a:endParaRPr lang="hr-HR" sz="2400" dirty="0"/>
          </a:p>
        </p:txBody>
      </p:sp>
      <p:sp>
        <p:nvSpPr>
          <p:cNvPr id="3" name="TekstniOkvir 2"/>
          <p:cNvSpPr txBox="1"/>
          <p:nvPr/>
        </p:nvSpPr>
        <p:spPr>
          <a:xfrm>
            <a:off x="3550920" y="1554480"/>
            <a:ext cx="25450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400" dirty="0" smtClean="0"/>
              <a:t>kvadrat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400" dirty="0" smtClean="0"/>
              <a:t>pravokutnik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400" dirty="0" smtClean="0"/>
              <a:t>paralelogram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400" dirty="0" smtClean="0"/>
              <a:t>romb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400" dirty="0" smtClean="0"/>
              <a:t>trapez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400" dirty="0" smtClean="0"/>
              <a:t>deltoid</a:t>
            </a:r>
            <a:endParaRPr lang="hr-HR" sz="2400" dirty="0"/>
          </a:p>
        </p:txBody>
      </p:sp>
      <p:sp>
        <p:nvSpPr>
          <p:cNvPr id="4" name="TekstniOkvir 3"/>
          <p:cNvSpPr txBox="1"/>
          <p:nvPr/>
        </p:nvSpPr>
        <p:spPr>
          <a:xfrm>
            <a:off x="502920" y="5503436"/>
            <a:ext cx="8427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OPSEG ČETVEROKUTA (</a:t>
            </a:r>
            <a:r>
              <a:rPr lang="hr-HR" sz="2400" b="1" i="1" dirty="0" smtClean="0"/>
              <a:t>o</a:t>
            </a:r>
            <a:r>
              <a:rPr lang="hr-HR" sz="2400" dirty="0" smtClean="0"/>
              <a:t>) jednak je zbroju duljina svih njegovih stranica. 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22677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eme 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6EB24884-7CD9-4146-B0C1-4C1D3B2899F9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1662</TotalTime>
  <Words>607</Words>
  <Application>Microsoft Office PowerPoint</Application>
  <PresentationFormat>Prikaz na zaslonu (4:3)</PresentationFormat>
  <Paragraphs>227</Paragraphs>
  <Slides>19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19</vt:i4>
      </vt:variant>
    </vt:vector>
  </HeadingPairs>
  <TitlesOfParts>
    <vt:vector size="25" baseType="lpstr">
      <vt:lpstr>Arial</vt:lpstr>
      <vt:lpstr>Calibri</vt:lpstr>
      <vt:lpstr>Myriad Pro</vt:lpstr>
      <vt:lpstr>Wingdings</vt:lpstr>
      <vt:lpstr>Default Design</vt:lpstr>
      <vt:lpstr>Theme 5</vt:lpstr>
      <vt:lpstr>5.6. OPSEG I POVRŠINA MNOGOKUTA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OS Otona Ivekovica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Zeljka Orcic</dc:creator>
  <cp:lastModifiedBy>Zeljka</cp:lastModifiedBy>
  <cp:revision>125</cp:revision>
  <dcterms:created xsi:type="dcterms:W3CDTF">2008-03-31T12:30:54Z</dcterms:created>
  <dcterms:modified xsi:type="dcterms:W3CDTF">2021-01-09T18:17:07Z</dcterms:modified>
</cp:coreProperties>
</file>